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trictFirstAndLastChars="0" saveSubsetFonts="1" autoCompressPictures="0">
  <p:sldMasterIdLst>
    <p:sldMasterId id="2147485117" r:id="rId1"/>
  </p:sldMasterIdLst>
  <p:notesMasterIdLst>
    <p:notesMasterId r:id="rId30"/>
  </p:notesMasterIdLst>
  <p:handoutMasterIdLst>
    <p:handoutMasterId r:id="rId31"/>
  </p:handoutMasterIdLst>
  <p:sldIdLst>
    <p:sldId id="2147483371" r:id="rId2"/>
    <p:sldId id="2147483372" r:id="rId3"/>
    <p:sldId id="2147483373" r:id="rId4"/>
    <p:sldId id="2147483376" r:id="rId5"/>
    <p:sldId id="2147483377" r:id="rId6"/>
    <p:sldId id="2147483361" r:id="rId7"/>
    <p:sldId id="2147483329" r:id="rId8"/>
    <p:sldId id="2147483396" r:id="rId9"/>
    <p:sldId id="2147483330" r:id="rId10"/>
    <p:sldId id="2147483401" r:id="rId11"/>
    <p:sldId id="2147483403" r:id="rId12"/>
    <p:sldId id="2147483304" r:id="rId13"/>
    <p:sldId id="2147483382" r:id="rId14"/>
    <p:sldId id="2147483383" r:id="rId15"/>
    <p:sldId id="2147483332" r:id="rId16"/>
    <p:sldId id="2147483391" r:id="rId17"/>
    <p:sldId id="2147483397" r:id="rId18"/>
    <p:sldId id="2147483414" r:id="rId19"/>
    <p:sldId id="2147483405" r:id="rId20"/>
    <p:sldId id="2147483380" r:id="rId21"/>
    <p:sldId id="2147483408" r:id="rId22"/>
    <p:sldId id="2147483347" r:id="rId23"/>
    <p:sldId id="2147483404" r:id="rId24"/>
    <p:sldId id="2147483410" r:id="rId25"/>
    <p:sldId id="2147483411" r:id="rId26"/>
    <p:sldId id="2147483412" r:id="rId27"/>
    <p:sldId id="2147483388" r:id="rId28"/>
    <p:sldId id="2147483395" r:id="rId29"/>
  </p:sldIdLst>
  <p:sldSz cx="12192000" cy="6858000"/>
  <p:notesSz cx="6735763" cy="9866313"/>
  <p:custShowLst>
    <p:custShow name="Format Guide Workshop" id="0">
      <p:sldLst/>
    </p:custShow>
  </p:custShowLst>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表紙" id="{E047D2CD-A015-42FF-BF1A-8EBA859D99E4}">
          <p14:sldIdLst>
            <p14:sldId id="2147483371"/>
            <p14:sldId id="2147483372"/>
            <p14:sldId id="2147483373"/>
          </p14:sldIdLst>
        </p14:section>
        <p14:section name="（0）申請者の概要" id="{5EF44EB4-563E-4E7F-8CC2-EE8F0705EABE}">
          <p14:sldIdLst>
            <p14:sldId id="2147483376"/>
            <p14:sldId id="2147483377"/>
          </p14:sldIdLst>
        </p14:section>
        <p14:section name="（１）基礎審査" id="{73584020-6145-41C6-AFB5-49E40FAF4C54}">
          <p14:sldIdLst>
            <p14:sldId id="2147483361"/>
          </p14:sldIdLst>
        </p14:section>
        <p14:section name="ア．申請者の事業目的・内容が補助事業の目的・内容と合致しているか" id="{3D05D2E0-70D1-42C3-BE93-055FD1AC5F64}">
          <p14:sldIdLst>
            <p14:sldId id="2147483329"/>
            <p14:sldId id="2147483396"/>
          </p14:sldIdLst>
        </p14:section>
        <p14:section name="イ．申請者の事業内容、スケジュールが適切に申請されているか" id="{02351D69-0B90-44BB-B5D4-43D0193542D4}">
          <p14:sldIdLst>
            <p14:sldId id="2147483330"/>
            <p14:sldId id="2147483401"/>
          </p14:sldIdLst>
        </p14:section>
        <p14:section name="ウ．収支計画書の内容が適切であり、費用の合理性が担保されているか" id="{7E9EC229-EA92-48CE-B817-FBEEFB3E5B6C}">
          <p14:sldIdLst>
            <p14:sldId id="2147483403"/>
            <p14:sldId id="2147483304"/>
            <p14:sldId id="2147483382"/>
            <p14:sldId id="2147483383"/>
          </p14:sldIdLst>
        </p14:section>
        <p14:section name="（２）加点審査" id="{46C73170-C681-4895-8FC5-0E09283480EB}">
          <p14:sldIdLst>
            <p14:sldId id="2147483332"/>
          </p14:sldIdLst>
        </p14:section>
        <p14:section name="ア．経済安全保障上の必要性と、調達計画の具体性" id="{4510DE62-6251-4860-8FED-51C839B007B9}">
          <p14:sldIdLst>
            <p14:sldId id="2147483391"/>
            <p14:sldId id="2147483397"/>
            <p14:sldId id="2147483414"/>
            <p14:sldId id="2147483405"/>
            <p14:sldId id="2147483380"/>
            <p14:sldId id="2147483408"/>
          </p14:sldIdLst>
        </p14:section>
        <p14:section name="イ．サプライチェーンの下流企業における、本事業の必要性" id="{BA8B6A33-227F-48BA-AD67-6FAE300B9DD5}">
          <p14:sldIdLst>
            <p14:sldId id="2147483347"/>
            <p14:sldId id="2147483404"/>
            <p14:sldId id="2147483410"/>
            <p14:sldId id="2147483411"/>
            <p14:sldId id="2147483412"/>
          </p14:sldIdLst>
        </p14:section>
        <p14:section name="ウ．その他" id="{F48C5C34-99B7-4A97-9913-75717E04305B}">
          <p14:sldIdLst>
            <p14:sldId id="2147483388"/>
            <p14:sldId id="2147483395"/>
          </p14:sldIdLst>
        </p14:section>
      </p14:sectionLst>
    </p:ext>
    <p:ext uri="{EFAFB233-063F-42B5-8137-9DF3F51BA10A}">
      <p15:sldGuideLst xmlns:p15="http://schemas.microsoft.com/office/powerpoint/2012/main">
        <p15:guide id="3" orient="horz" pos="255" userDrawn="1">
          <p15:clr>
            <a:srgbClr val="A4A3A4"/>
          </p15:clr>
        </p15:guide>
        <p15:guide id="4" pos="3817" userDrawn="1">
          <p15:clr>
            <a:srgbClr val="A4A3A4"/>
          </p15:clr>
        </p15:guide>
        <p15:guide id="5" orient="horz" pos="2659" userDrawn="1">
          <p15:clr>
            <a:srgbClr val="A4A3A4"/>
          </p15:clr>
        </p15:guide>
        <p15:guide id="6" orient="horz" pos="21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4350"/>
    <a:srgbClr val="CCECFF"/>
    <a:srgbClr val="969696"/>
    <a:srgbClr val="F79646"/>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0C2C63-FC3F-4F35-928A-41B169BC1364}" v="30" dt="2026-05-21T07:14:32.1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4" d="100"/>
          <a:sy n="94" d="100"/>
        </p:scale>
        <p:origin x="108" y="438"/>
      </p:cViewPr>
      <p:guideLst>
        <p:guide orient="horz" pos="255"/>
        <p:guide pos="3817"/>
        <p:guide orient="horz" pos="2659"/>
        <p:guide orient="horz"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5/21/2026</a:t>
            </a:fld>
            <a:endParaRPr lang="en-US" sz="80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a:t>Notes view: </a:t>
            </a:r>
            <a:fld id="{128CEAFE-FA94-43E5-B0FF-D47E1CCDD1B4}" type="slidenum">
              <a:rPr lang="en-US" smtClean="0"/>
              <a:pPr/>
              <a:t>‹#›</a:t>
            </a:fld>
            <a:endParaRPr lang="en-US"/>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5/21/2026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a:t>
            </a:fld>
            <a:endParaRPr lang="en-US"/>
          </a:p>
        </p:txBody>
      </p:sp>
    </p:spTree>
    <p:extLst>
      <p:ext uri="{BB962C8B-B14F-4D97-AF65-F5344CB8AC3E}">
        <p14:creationId xmlns:p14="http://schemas.microsoft.com/office/powerpoint/2010/main" val="3517831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02B22-B7FC-22B9-E45B-84F50DA07C9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53C5E0-3FB5-DBB0-1E30-5BBD1AD0A0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EC703E-5FE6-1AAB-DAD4-ADCC28530A1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BF7DD06-7D56-7351-A0E1-42ECC22A7FE1}"/>
              </a:ext>
            </a:extLst>
          </p:cNvPr>
          <p:cNvSpPr>
            <a:spLocks noGrp="1"/>
          </p:cNvSpPr>
          <p:nvPr>
            <p:ph type="sldNum" sz="quarter" idx="5"/>
          </p:nvPr>
        </p:nvSpPr>
        <p:spPr/>
        <p:txBody>
          <a:bodyPr/>
          <a:lstStyle/>
          <a:p>
            <a:r>
              <a:rPr lang="en-US"/>
              <a:t>Notes view: </a:t>
            </a:r>
            <a:fld id="{128CEAFE-FA94-43E5-B0FF-D47E1CCDD1B4}" type="slidenum">
              <a:rPr lang="en-US" smtClean="0"/>
              <a:pPr/>
              <a:t>4</a:t>
            </a:fld>
            <a:endParaRPr lang="en-US"/>
          </a:p>
        </p:txBody>
      </p:sp>
    </p:spTree>
    <p:extLst>
      <p:ext uri="{BB962C8B-B14F-4D97-AF65-F5344CB8AC3E}">
        <p14:creationId xmlns:p14="http://schemas.microsoft.com/office/powerpoint/2010/main" val="3539654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zh-CN"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460431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1D01B-7607-2418-FDE9-7B393995AA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7AFC07-7DB5-C9A5-1290-DF8E2FC2F22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AA731D-F5B0-4E4E-C249-F3EE9C814F6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5E46C45-8D5E-E7F0-3F2D-7BB0573BAF25}"/>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607440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zh-CN"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2688683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zh-CN"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26961383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0D7B70C-BE06-90CB-BBE9-1966FE9B5935}"/>
              </a:ext>
            </a:extLst>
          </p:cNvPr>
          <p:cNvGraphicFramePr>
            <a:graphicFrameLocks/>
          </p:cNvGraphicFramePr>
          <p:nvPr userDrawn="1">
            <p:custDataLst>
              <p:tags r:id="rId1"/>
            </p:custDataLst>
            <p:extLst>
              <p:ext uri="{D42A27DB-BD31-4B8C-83A1-F6EECF244321}">
                <p14:modId xmlns:p14="http://schemas.microsoft.com/office/powerpoint/2010/main" val="4937498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7" name="think-cell data - do not delete" hidden="1">
                        <a:extLst>
                          <a:ext uri="{FF2B5EF4-FFF2-40B4-BE49-F238E27FC236}">
                            <a16:creationId xmlns:a16="http://schemas.microsoft.com/office/drawing/2014/main" id="{E0D7B70C-BE06-90CB-BBE9-1966FE9B593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10" name="直線コネクタ 9">
            <a:extLst>
              <a:ext uri="{FF2B5EF4-FFF2-40B4-BE49-F238E27FC236}">
                <a16:creationId xmlns:a16="http://schemas.microsoft.com/office/drawing/2014/main" id="{5ED555D8-2AB4-8665-1C1D-CCAF67E70194}"/>
              </a:ext>
            </a:extLst>
          </p:cNvPr>
          <p:cNvCxnSpPr>
            <a:cxnSpLocks/>
          </p:cNvCxnSpPr>
          <p:nvPr userDrawn="1"/>
        </p:nvCxnSpPr>
        <p:spPr>
          <a:xfrm>
            <a:off x="628650" y="1297167"/>
            <a:ext cx="109347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2" name="タイトル 11">
            <a:extLst>
              <a:ext uri="{FF2B5EF4-FFF2-40B4-BE49-F238E27FC236}">
                <a16:creationId xmlns:a16="http://schemas.microsoft.com/office/drawing/2014/main" id="{461B3212-35C7-A466-00A6-CEEA1A092C44}"/>
              </a:ext>
            </a:extLst>
          </p:cNvPr>
          <p:cNvSpPr>
            <a:spLocks noGrp="1"/>
          </p:cNvSpPr>
          <p:nvPr>
            <p:ph type="title"/>
          </p:nvPr>
        </p:nvSpPr>
        <p:spPr>
          <a:xfrm>
            <a:off x="628650" y="180000"/>
            <a:ext cx="10934699" cy="221599"/>
          </a:xfrm>
        </p:spPr>
        <p:txBody>
          <a:bodyPr vert="horz"/>
          <a:lstStyle>
            <a:lvl1pPr>
              <a:defRPr sz="1600"/>
            </a:lvl1pPr>
          </a:lstStyle>
          <a:p>
            <a:r>
              <a:rPr kumimoji="1" lang="ja-JP" altLang="en-US"/>
              <a:t>マスター タイトルの書式設定</a:t>
            </a:r>
          </a:p>
        </p:txBody>
      </p:sp>
      <p:sp>
        <p:nvSpPr>
          <p:cNvPr id="26" name="コンテンツ プレースホルダー 25">
            <a:extLst>
              <a:ext uri="{FF2B5EF4-FFF2-40B4-BE49-F238E27FC236}">
                <a16:creationId xmlns:a16="http://schemas.microsoft.com/office/drawing/2014/main" id="{E7DFCE51-56E9-0A0F-5CCA-43B037FDE340}"/>
              </a:ext>
            </a:extLst>
          </p:cNvPr>
          <p:cNvSpPr>
            <a:spLocks noGrp="1"/>
          </p:cNvSpPr>
          <p:nvPr>
            <p:ph sz="quarter" idx="10"/>
          </p:nvPr>
        </p:nvSpPr>
        <p:spPr>
          <a:xfrm>
            <a:off x="628650" y="491820"/>
            <a:ext cx="10934700" cy="750887"/>
          </a:xfrm>
        </p:spPr>
        <p:txBody>
          <a:bodyPr/>
          <a:lstStyle>
            <a:lvl1pPr>
              <a:lnSpc>
                <a:spcPct val="100000"/>
              </a:lnSpc>
              <a:spcBef>
                <a:spcPts val="0"/>
              </a:spcBef>
              <a:spcAft>
                <a:spcPts val="0"/>
              </a:spcAft>
              <a:defRPr sz="2400"/>
            </a:lvl1pPr>
            <a:lvl2pPr>
              <a:defRPr sz="2400"/>
            </a:lvl2pPr>
            <a:lvl3pPr>
              <a:defRPr sz="2400"/>
            </a:lvl3pPr>
            <a:lvl4pPr>
              <a:defRPr sz="2400"/>
            </a:lvl4pPr>
            <a:lvl5pPr>
              <a:defRPr sz="2400"/>
            </a:lvl5pPr>
          </a:lstStyle>
          <a:p>
            <a:pPr lvl="0"/>
            <a:r>
              <a:rPr kumimoji="1" lang="ja-JP" altLang="en-US"/>
              <a:t>マスター テキストの書式設定</a:t>
            </a:r>
          </a:p>
        </p:txBody>
      </p:sp>
    </p:spTree>
    <p:extLst>
      <p:ext uri="{BB962C8B-B14F-4D97-AF65-F5344CB8AC3E}">
        <p14:creationId xmlns:p14="http://schemas.microsoft.com/office/powerpoint/2010/main" val="8677128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gradFill>
          <a:gsLst>
            <a:gs pos="0">
              <a:schemeClr val="tx1">
                <a:lumMod val="50000"/>
                <a:lumOff val="5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ysClr val="windowText" lastClr="000000"/>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ysClr val="windowText" lastClr="000000"/>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ysClr val="windowText" lastClr="000000"/>
                </a:solidFill>
                <a:latin typeface="+mn-lt"/>
                <a:sym typeface="Trebuchet MS" panose="020B0603020202020204" pitchFamily="34" charset="0"/>
              </a:defRPr>
            </a:lvl1pPr>
          </a:lstStyle>
          <a:p>
            <a:endParaRPr lang="en-US"/>
          </a:p>
        </p:txBody>
      </p:sp>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5058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２">
    <p:bg>
      <p:bgPr>
        <a:gradFill>
          <a:gsLst>
            <a:gs pos="0">
              <a:schemeClr val="tx1">
                <a:lumMod val="50000"/>
                <a:lumOff val="5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9677400" y="6405036"/>
            <a:ext cx="1482051" cy="153888"/>
          </a:xfrm>
          <a:prstGeom prst="rect">
            <a:avLst/>
          </a:prstGeom>
        </p:spPr>
        <p:txBody>
          <a:bodyPr/>
          <a:lstStyle>
            <a:lvl1pPr>
              <a:defRPr>
                <a:solidFill>
                  <a:schemeClr val="tx1"/>
                </a:solidFill>
                <a:latin typeface="+mn-lt"/>
                <a:sym typeface="Trebuchet MS" panose="020B0603020202020204" pitchFamily="34" charset="0"/>
              </a:defRPr>
            </a:lvl1pPr>
          </a:lstStyle>
          <a:p>
            <a:endParaRPr lang="en-US"/>
          </a:p>
        </p:txBody>
      </p:sp>
    </p:spTree>
    <p:extLst>
      <p:ext uri="{BB962C8B-B14F-4D97-AF65-F5344CB8AC3E}">
        <p14:creationId xmlns:p14="http://schemas.microsoft.com/office/powerpoint/2010/main" val="290231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１">
    <p:bg bwMode="blackWhite">
      <p:bgPr>
        <a:gradFill>
          <a:gsLst>
            <a:gs pos="0">
              <a:schemeClr val="tx1">
                <a:lumMod val="50000"/>
                <a:lumOff val="5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11167872" y="6433827"/>
            <a:ext cx="381001"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ysClr val="windowText" lastClr="000000"/>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ysClr val="windowText" lastClr="000000"/>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9677401" y="6405036"/>
            <a:ext cx="1482050" cy="153888"/>
          </a:xfrm>
          <a:prstGeom prst="rect">
            <a:avLst/>
          </a:prstGeom>
        </p:spPr>
        <p:txBody>
          <a:bodyPr/>
          <a:lstStyle>
            <a:lvl1pPr>
              <a:defRPr>
                <a:solidFill>
                  <a:sysClr val="windowText" lastClr="000000"/>
                </a:solidFill>
                <a:latin typeface="+mn-lt"/>
                <a:sym typeface="Trebuchet MS" panose="020B0603020202020204" pitchFamily="34" charset="0"/>
              </a:defRPr>
            </a:lvl1pPr>
          </a:lstStyle>
          <a:p>
            <a:endParaRPr lang="en-US"/>
          </a:p>
        </p:txBody>
      </p:sp>
      <p:sp>
        <p:nvSpPr>
          <p:cNvPr id="147" name="Title 1"/>
          <p:cNvSpPr>
            <a:spLocks noGrp="1"/>
          </p:cNvSpPr>
          <p:nvPr>
            <p:ph type="title"/>
          </p:nvPr>
        </p:nvSpPr>
        <p:spPr bwMode="blackWhite">
          <a:xfrm>
            <a:off x="630000" y="3826800"/>
            <a:ext cx="10936800" cy="2041200"/>
          </a:xfrm>
        </p:spPr>
        <p:txBody>
          <a:bodyPr anchor="t">
            <a:noAutofit/>
          </a:bodyPr>
          <a:lstStyle>
            <a:lvl1pPr>
              <a:defRPr sz="4388">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spTree>
    <p:extLst>
      <p:ext uri="{BB962C8B-B14F-4D97-AF65-F5344CB8AC3E}">
        <p14:creationId xmlns:p14="http://schemas.microsoft.com/office/powerpoint/2010/main" val="40904988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２">
    <p:bg>
      <p:bgPr>
        <a:gradFill>
          <a:gsLst>
            <a:gs pos="0">
              <a:schemeClr val="tx1">
                <a:lumMod val="50000"/>
                <a:lumOff val="5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11167872" y="6433191"/>
            <a:ext cx="381001"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tx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tx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9677401" y="6405036"/>
            <a:ext cx="1482050" cy="153888"/>
          </a:xfrm>
          <a:prstGeom prst="rect">
            <a:avLst/>
          </a:prstGeom>
        </p:spPr>
        <p:txBody>
          <a:bodyPr/>
          <a:lstStyle>
            <a:lvl1pPr>
              <a:defRPr>
                <a:solidFill>
                  <a:schemeClr val="tx1"/>
                </a:solidFill>
                <a:latin typeface="+mn-lt"/>
                <a:sym typeface="Trebuchet MS" panose="020B0603020202020204" pitchFamily="34" charset="0"/>
              </a:defRPr>
            </a:lvl1pPr>
          </a:lstStyle>
          <a:p>
            <a:endParaRPr lang="en-US"/>
          </a:p>
        </p:txBody>
      </p:sp>
    </p:spTree>
    <p:extLst>
      <p:ext uri="{BB962C8B-B14F-4D97-AF65-F5344CB8AC3E}">
        <p14:creationId xmlns:p14="http://schemas.microsoft.com/office/powerpoint/2010/main" val="6226238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13AA9799-FC9D-F8E0-1BFE-4884313CF37D}"/>
              </a:ext>
            </a:extLst>
          </p:cNvPr>
          <p:cNvGraphicFramePr>
            <a:graphicFrameLocks/>
          </p:cNvGraphicFramePr>
          <p:nvPr userDrawn="1">
            <p:custDataLst>
              <p:tags r:id="rId8"/>
            </p:custDataLst>
            <p:extLst>
              <p:ext uri="{D42A27DB-BD31-4B8C-83A1-F6EECF244321}">
                <p14:modId xmlns:p14="http://schemas.microsoft.com/office/powerpoint/2010/main" val="27410925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9" imgW="639" imgH="642" progId="TCLayout.ActiveDocument.1">
                  <p:embed/>
                </p:oleObj>
              </mc:Choice>
              <mc:Fallback>
                <p:oleObj name="think-cellスライド" r:id="rId9" imgW="639" imgH="642" progId="TCLayout.ActiveDocument.1">
                  <p:embed/>
                  <p:pic>
                    <p:nvPicPr>
                      <p:cNvPr id="3" name="think-cell data - do not delete" hidden="1">
                        <a:extLst>
                          <a:ext uri="{FF2B5EF4-FFF2-40B4-BE49-F238E27FC236}">
                            <a16:creationId xmlns:a16="http://schemas.microsoft.com/office/drawing/2014/main" id="{13AA9799-FC9D-F8E0-1BFE-4884313CF37D}"/>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20" r:id="rId1"/>
    <p:sldLayoutId id="2147485114" r:id="rId2"/>
    <p:sldLayoutId id="2147485092" r:id="rId3"/>
    <p:sldLayoutId id="2147485119" r:id="rId4"/>
    <p:sldLayoutId id="2147485153" r:id="rId5"/>
    <p:sldLayoutId id="2147485154" r:id="rId6"/>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5" userDrawn="1">
          <p15:clr>
            <a:srgbClr val="F26B43"/>
          </p15:clr>
        </p15:guide>
        <p15:guide id="2" pos="396" userDrawn="1">
          <p15:clr>
            <a:srgbClr val="F26B43"/>
          </p15:clr>
        </p15:guide>
        <p15:guide id="3" pos="7284" userDrawn="1">
          <p15:clr>
            <a:srgbClr val="F26B43"/>
          </p15:clr>
        </p15:guide>
        <p15:guide id="4" orient="horz" pos="399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80BAF4-56F8-B867-817A-BAEF2BE721B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93B8756D-3881-F68A-B8F5-B2B6AF35F7E5}"/>
              </a:ext>
            </a:extLst>
          </p:cNvPr>
          <p:cNvSpPr>
            <a:spLocks noGrp="1"/>
          </p:cNvSpPr>
          <p:nvPr>
            <p:ph type="title" idx="4294967295"/>
          </p:nvPr>
        </p:nvSpPr>
        <p:spPr>
          <a:xfrm>
            <a:off x="436563" y="785283"/>
            <a:ext cx="11318875" cy="720197"/>
          </a:xfrm>
          <a:noFill/>
        </p:spPr>
        <p:txBody>
          <a:bodyPr vert="horz" anchor="ctr"/>
          <a:lstStyle/>
          <a:p>
            <a:pPr algn="ctr">
              <a:tabLst>
                <a:tab pos="10768013" algn="r"/>
              </a:tabLst>
            </a:pPr>
            <a:r>
              <a:rPr kumimoji="1" lang="ja-JP" altLang="en-US" sz="3200">
                <a:solidFill>
                  <a:sysClr val="windowText" lastClr="000000"/>
                </a:solidFill>
              </a:rPr>
              <a:t>事業計画書</a:t>
            </a:r>
            <a:br>
              <a:rPr kumimoji="1" lang="en-US" altLang="ja-JP" sz="2000">
                <a:solidFill>
                  <a:sysClr val="windowText" lastClr="000000"/>
                </a:solidFill>
              </a:rPr>
            </a:br>
            <a:r>
              <a:rPr kumimoji="1" lang="ja-JP" altLang="en-US" sz="2000">
                <a:solidFill>
                  <a:sysClr val="windowText" lastClr="000000"/>
                </a:solidFill>
              </a:rPr>
              <a:t>令和</a:t>
            </a:r>
            <a:r>
              <a:rPr kumimoji="1" lang="en-US" altLang="ja-JP" sz="2000">
                <a:solidFill>
                  <a:sysClr val="windowText" lastClr="000000"/>
                </a:solidFill>
              </a:rPr>
              <a:t>8</a:t>
            </a:r>
            <a:r>
              <a:rPr kumimoji="1" lang="ja-JP" altLang="en-US" sz="2000">
                <a:solidFill>
                  <a:sysClr val="windowText" lastClr="000000"/>
                </a:solidFill>
              </a:rPr>
              <a:t>年度「情報処理・サービス・製造産業事業費補助金（重要鉱物に係るサプライチェーン強靱化事業）」</a:t>
            </a:r>
            <a:endParaRPr kumimoji="1" lang="en-US" sz="1100">
              <a:solidFill>
                <a:sysClr val="windowText" lastClr="000000"/>
              </a:solidFill>
            </a:endParaRPr>
          </a:p>
        </p:txBody>
      </p:sp>
      <p:graphicFrame>
        <p:nvGraphicFramePr>
          <p:cNvPr id="6" name="表 5">
            <a:extLst>
              <a:ext uri="{FF2B5EF4-FFF2-40B4-BE49-F238E27FC236}">
                <a16:creationId xmlns:a16="http://schemas.microsoft.com/office/drawing/2014/main" id="{A2D0EAD3-0D27-D7C9-7D91-9768D768FF4D}"/>
              </a:ext>
            </a:extLst>
          </p:cNvPr>
          <p:cNvGraphicFramePr>
            <a:graphicFrameLocks noGrp="1"/>
          </p:cNvGraphicFramePr>
          <p:nvPr>
            <p:extLst>
              <p:ext uri="{D42A27DB-BD31-4B8C-83A1-F6EECF244321}">
                <p14:modId xmlns:p14="http://schemas.microsoft.com/office/powerpoint/2010/main" val="3389441992"/>
              </p:ext>
            </p:extLst>
          </p:nvPr>
        </p:nvGraphicFramePr>
        <p:xfrm>
          <a:off x="1581151" y="2038350"/>
          <a:ext cx="9029698" cy="4152899"/>
        </p:xfrm>
        <a:graphic>
          <a:graphicData uri="http://schemas.openxmlformats.org/drawingml/2006/table">
            <a:tbl>
              <a:tblPr firstRow="1" bandRow="1">
                <a:tableStyleId>{5C22544A-7EE6-4342-B048-85BDC9FD1C3A}</a:tableStyleId>
              </a:tblPr>
              <a:tblGrid>
                <a:gridCol w="1131569">
                  <a:extLst>
                    <a:ext uri="{9D8B030D-6E8A-4147-A177-3AD203B41FA5}">
                      <a16:colId xmlns:a16="http://schemas.microsoft.com/office/drawing/2014/main" val="236298950"/>
                    </a:ext>
                  </a:extLst>
                </a:gridCol>
                <a:gridCol w="1705645">
                  <a:extLst>
                    <a:ext uri="{9D8B030D-6E8A-4147-A177-3AD203B41FA5}">
                      <a16:colId xmlns:a16="http://schemas.microsoft.com/office/drawing/2014/main" val="3080142680"/>
                    </a:ext>
                  </a:extLst>
                </a:gridCol>
                <a:gridCol w="6192484">
                  <a:extLst>
                    <a:ext uri="{9D8B030D-6E8A-4147-A177-3AD203B41FA5}">
                      <a16:colId xmlns:a16="http://schemas.microsoft.com/office/drawing/2014/main" val="3547128731"/>
                    </a:ext>
                  </a:extLst>
                </a:gridCol>
              </a:tblGrid>
              <a:tr h="1480355">
                <a:tc gridSpan="2">
                  <a:txBody>
                    <a:bodyPr/>
                    <a:lstStyle/>
                    <a:p>
                      <a:pPr algn="l"/>
                      <a:r>
                        <a:rPr kumimoji="1" lang="ja-JP" altLang="en-US" sz="1800" b="1">
                          <a:solidFill>
                            <a:schemeClr val="tx1"/>
                          </a:solidFill>
                          <a:latin typeface="Meiryo UI" panose="020B0604030504040204" pitchFamily="50" charset="-128"/>
                          <a:ea typeface="Meiryo UI" panose="020B0604030504040204" pitchFamily="50" charset="-128"/>
                        </a:rPr>
                        <a:t>申請事業名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3E3">
                        <a:alpha val="60000"/>
                      </a:srgbClr>
                    </a:solidFill>
                  </a:tcPr>
                </a:tc>
                <a:tc hMerge="1">
                  <a:txBody>
                    <a:bodyPr/>
                    <a:lstStyle/>
                    <a:p>
                      <a:pPr algn="l"/>
                      <a:endParaRPr kumimoji="1" lang="ja-JP" altLang="en-US" sz="1800" b="1">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a:r>
                        <a:rPr kumimoji="1" lang="ja-JP" altLang="en-US" sz="1800" b="0">
                          <a:solidFill>
                            <a:schemeClr val="tx1"/>
                          </a:solidFill>
                          <a:latin typeface="Meiryo UI" panose="020B0604030504040204" pitchFamily="50" charset="-128"/>
                          <a:ea typeface="Meiryo UI"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61618447"/>
                  </a:ext>
                </a:extLst>
              </a:tr>
              <a:tr h="1336272">
                <a:tc rowSpan="2">
                  <a:txBody>
                    <a:bodyPr/>
                    <a:lstStyle/>
                    <a:p>
                      <a:pPr algn="l"/>
                      <a:r>
                        <a:rPr kumimoji="1" lang="ja-JP" altLang="en-US" sz="1800" b="1">
                          <a:solidFill>
                            <a:schemeClr val="tx1"/>
                          </a:solidFill>
                          <a:latin typeface="Meiryo UI" panose="020B0604030504040204" pitchFamily="50" charset="-128"/>
                          <a:ea typeface="Meiryo UI" panose="020B0604030504040204" pitchFamily="50" charset="-128"/>
                        </a:rPr>
                        <a:t>申請者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3E3">
                        <a:alpha val="60000"/>
                      </a:srgbClr>
                    </a:solidFill>
                  </a:tcPr>
                </a:tc>
                <a:tc>
                  <a:txBody>
                    <a:bodyPr/>
                    <a:lstStyle/>
                    <a:p>
                      <a:pPr algn="l"/>
                      <a:r>
                        <a:rPr kumimoji="1" lang="ja-JP" altLang="en-US" sz="1800" b="1">
                          <a:solidFill>
                            <a:schemeClr val="tx1"/>
                          </a:solidFill>
                          <a:latin typeface="Meiryo UI" panose="020B0604030504040204" pitchFamily="50" charset="-128"/>
                          <a:ea typeface="Meiryo UI" panose="020B0604030504040204" pitchFamily="50" charset="-128"/>
                        </a:rPr>
                        <a:t>代表幹事となる法人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3E3">
                        <a:alpha val="60000"/>
                      </a:srgbClr>
                    </a:solidFill>
                  </a:tcPr>
                </a:tc>
                <a:tc>
                  <a:txBody>
                    <a:bodyPr/>
                    <a:lstStyle/>
                    <a:p>
                      <a:pPr algn="l"/>
                      <a:r>
                        <a:rPr kumimoji="1" lang="ja-JP" altLang="en-US" sz="1800" b="0">
                          <a:solidFill>
                            <a:schemeClr val="tx1"/>
                          </a:solidFill>
                          <a:latin typeface="Meiryo UI" panose="020B0604030504040204" pitchFamily="50" charset="-128"/>
                          <a:ea typeface="Meiryo UI" panose="020B0604030504040204" pitchFamily="50" charset="-128"/>
                        </a:rPr>
                        <a:t>事業者名：</a:t>
                      </a:r>
                      <a:endParaRPr kumimoji="1" lang="en-US" altLang="ja-JP" sz="1800" b="0">
                        <a:solidFill>
                          <a:schemeClr val="tx1"/>
                        </a:solidFill>
                        <a:latin typeface="Meiryo UI" panose="020B0604030504040204" pitchFamily="50" charset="-128"/>
                        <a:ea typeface="Meiryo UI" panose="020B0604030504040204" pitchFamily="50" charset="-128"/>
                      </a:endParaRPr>
                    </a:p>
                    <a:p>
                      <a:pPr algn="l"/>
                      <a:r>
                        <a:rPr kumimoji="1" lang="ja-JP" altLang="en-US" sz="1800" b="0">
                          <a:solidFill>
                            <a:schemeClr val="tx1"/>
                          </a:solidFill>
                          <a:latin typeface="Meiryo UI" panose="020B0604030504040204" pitchFamily="50" charset="-128"/>
                          <a:ea typeface="Meiryo UI" panose="020B0604030504040204" pitchFamily="50" charset="-128"/>
                        </a:rPr>
                        <a:t>代表者名：　（例）代表取締役社長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4956364"/>
                  </a:ext>
                </a:extLst>
              </a:tr>
              <a:tr h="1336272">
                <a:tc vMerge="1">
                  <a:txBody>
                    <a:bodyPr/>
                    <a:lstStyle/>
                    <a:p>
                      <a:pPr algn="l"/>
                      <a:endParaRPr kumimoji="1" lang="ja-JP" altLang="en-US" sz="1600" b="1">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a:r>
                        <a:rPr kumimoji="1" lang="ja-JP" altLang="en-US" sz="1800" b="1">
                          <a:solidFill>
                            <a:schemeClr val="tx1"/>
                          </a:solidFill>
                          <a:latin typeface="Meiryo UI" panose="020B0604030504040204" pitchFamily="50" charset="-128"/>
                          <a:ea typeface="Meiryo UI" panose="020B0604030504040204" pitchFamily="50" charset="-128"/>
                        </a:rPr>
                        <a:t>その他申請に</a:t>
                      </a:r>
                      <a:br>
                        <a:rPr kumimoji="1" lang="en-US" altLang="ja-JP" sz="1800" b="1">
                          <a:solidFill>
                            <a:schemeClr val="tx1"/>
                          </a:solidFill>
                          <a:latin typeface="Meiryo UI" panose="020B0604030504040204" pitchFamily="50" charset="-128"/>
                          <a:ea typeface="Meiryo UI" panose="020B0604030504040204" pitchFamily="50" charset="-128"/>
                        </a:rPr>
                      </a:br>
                      <a:r>
                        <a:rPr kumimoji="1" lang="ja-JP" altLang="en-US" sz="1800" b="1">
                          <a:solidFill>
                            <a:schemeClr val="tx1"/>
                          </a:solidFill>
                          <a:latin typeface="Meiryo UI" panose="020B0604030504040204" pitchFamily="50" charset="-128"/>
                          <a:ea typeface="Meiryo UI" panose="020B0604030504040204" pitchFamily="50" charset="-128"/>
                        </a:rPr>
                        <a:t>係る法人</a:t>
                      </a:r>
                      <a:br>
                        <a:rPr kumimoji="1" lang="en-US" altLang="ja-JP" sz="1800" b="1">
                          <a:solidFill>
                            <a:schemeClr val="tx1"/>
                          </a:solidFill>
                          <a:latin typeface="Meiryo UI" panose="020B0604030504040204" pitchFamily="50" charset="-128"/>
                          <a:ea typeface="Meiryo UI" panose="020B0604030504040204" pitchFamily="50" charset="-128"/>
                        </a:rPr>
                      </a:br>
                      <a:r>
                        <a:rPr kumimoji="1" lang="en-US" altLang="ja-JP" sz="1100" b="0">
                          <a:solidFill>
                            <a:schemeClr val="tx1"/>
                          </a:solidFill>
                          <a:latin typeface="Meiryo UI" panose="020B0604030504040204" pitchFamily="50" charset="-128"/>
                          <a:ea typeface="Meiryo UI" panose="020B0604030504040204" pitchFamily="50" charset="-128"/>
                        </a:rPr>
                        <a:t>※</a:t>
                      </a:r>
                      <a:r>
                        <a:rPr kumimoji="1" lang="ja-JP" altLang="en-US" sz="1100" b="0">
                          <a:solidFill>
                            <a:schemeClr val="tx1"/>
                          </a:solidFill>
                          <a:latin typeface="Meiryo UI" panose="020B0604030504040204" pitchFamily="50" charset="-128"/>
                          <a:ea typeface="Meiryo UI" panose="020B0604030504040204" pitchFamily="50" charset="-128"/>
                        </a:rPr>
                        <a:t>必要に応じて行を追加してください</a:t>
                      </a:r>
                      <a:endParaRPr kumimoji="1" lang="en-US" altLang="ja-JP" sz="18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3E3">
                        <a:alpha val="60000"/>
                      </a:srgbClr>
                    </a:solidFill>
                  </a:tcPr>
                </a:tc>
                <a:tc>
                  <a:txBody>
                    <a:bodyPr/>
                    <a:lstStyle/>
                    <a:p>
                      <a:pPr algn="l"/>
                      <a:r>
                        <a:rPr kumimoji="1" lang="ja-JP" altLang="en-US" sz="1800" b="0" dirty="0">
                          <a:solidFill>
                            <a:schemeClr val="tx1"/>
                          </a:solidFill>
                          <a:latin typeface="Meiryo UI" panose="020B0604030504040204" pitchFamily="50" charset="-128"/>
                          <a:ea typeface="Meiryo UI" panose="020B0604030504040204" pitchFamily="50" charset="-128"/>
                        </a:rPr>
                        <a:t>事業者名：</a:t>
                      </a:r>
                      <a:endParaRPr kumimoji="1" lang="en-US" altLang="ja-JP" sz="1800" b="0" dirty="0">
                        <a:solidFill>
                          <a:schemeClr val="tx1"/>
                        </a:solidFill>
                        <a:latin typeface="Meiryo UI" panose="020B0604030504040204" pitchFamily="50" charset="-128"/>
                        <a:ea typeface="Meiryo UI" panose="020B0604030504040204" pitchFamily="50" charset="-128"/>
                      </a:endParaRPr>
                    </a:p>
                    <a:p>
                      <a:pPr algn="l"/>
                      <a:r>
                        <a:rPr kumimoji="1" lang="ja-JP" altLang="en-US" sz="1800" b="0" dirty="0">
                          <a:solidFill>
                            <a:schemeClr val="tx1"/>
                          </a:solidFill>
                          <a:latin typeface="Meiryo UI" panose="020B0604030504040204" pitchFamily="50" charset="-128"/>
                          <a:ea typeface="Meiryo UI" panose="020B0604030504040204" pitchFamily="50" charset="-128"/>
                        </a:rPr>
                        <a:t>代表者名：　（例）代表取締役社長○○○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67828950"/>
                  </a:ext>
                </a:extLst>
              </a:tr>
            </a:tbl>
          </a:graphicData>
        </a:graphic>
      </p:graphicFrame>
    </p:spTree>
    <p:extLst>
      <p:ext uri="{BB962C8B-B14F-4D97-AF65-F5344CB8AC3E}">
        <p14:creationId xmlns:p14="http://schemas.microsoft.com/office/powerpoint/2010/main" val="2802763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0F84C-967B-A095-B8CF-A7D6F09CC807}"/>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5A2DF2C0-1909-7BB6-23F8-F0F450321255}"/>
              </a:ext>
            </a:extLst>
          </p:cNvPr>
          <p:cNvGrpSpPr/>
          <p:nvPr/>
        </p:nvGrpSpPr>
        <p:grpSpPr>
          <a:xfrm>
            <a:off x="8595360" y="1564633"/>
            <a:ext cx="2967988" cy="4776940"/>
            <a:chOff x="3884644" y="1564633"/>
            <a:chExt cx="4037225" cy="4776940"/>
          </a:xfrm>
        </p:grpSpPr>
        <p:grpSp>
          <p:nvGrpSpPr>
            <p:cNvPr id="14" name="グループ化 13">
              <a:extLst>
                <a:ext uri="{FF2B5EF4-FFF2-40B4-BE49-F238E27FC236}">
                  <a16:creationId xmlns:a16="http://schemas.microsoft.com/office/drawing/2014/main" id="{ABE6532F-0DFC-AC94-1300-47BC7CD24A9B}"/>
                </a:ext>
              </a:extLst>
            </p:cNvPr>
            <p:cNvGrpSpPr/>
            <p:nvPr/>
          </p:nvGrpSpPr>
          <p:grpSpPr>
            <a:xfrm>
              <a:off x="3884644" y="1564633"/>
              <a:ext cx="4037225" cy="234000"/>
              <a:chOff x="156000" y="1879963"/>
              <a:chExt cx="5760000" cy="288000"/>
            </a:xfrm>
          </p:grpSpPr>
          <p:sp>
            <p:nvSpPr>
              <p:cNvPr id="19" name="正方形/長方形 18">
                <a:extLst>
                  <a:ext uri="{FF2B5EF4-FFF2-40B4-BE49-F238E27FC236}">
                    <a16:creationId xmlns:a16="http://schemas.microsoft.com/office/drawing/2014/main" id="{56B97E20-F022-53CA-7092-D6424060534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実施期間</a:t>
                </a:r>
              </a:p>
            </p:txBody>
          </p:sp>
          <p:cxnSp>
            <p:nvCxnSpPr>
              <p:cNvPr id="20" name="直線コネクタ 19">
                <a:extLst>
                  <a:ext uri="{FF2B5EF4-FFF2-40B4-BE49-F238E27FC236}">
                    <a16:creationId xmlns:a16="http://schemas.microsoft.com/office/drawing/2014/main" id="{4B92B484-C2FB-C4E8-9DE5-189803F7A26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正方形/長方形 14">
              <a:extLst>
                <a:ext uri="{FF2B5EF4-FFF2-40B4-BE49-F238E27FC236}">
                  <a16:creationId xmlns:a16="http://schemas.microsoft.com/office/drawing/2014/main" id="{C74E7C00-D8DD-D59C-C111-50437288E3FD}"/>
                </a:ext>
              </a:extLst>
            </p:cNvPr>
            <p:cNvSpPr/>
            <p:nvPr/>
          </p:nvSpPr>
          <p:spPr>
            <a:xfrm>
              <a:off x="3884644" y="1974252"/>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dirty="0">
                <a:solidFill>
                  <a:schemeClr val="bg1">
                    <a:lumMod val="50000"/>
                  </a:schemeClr>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41411520-2912-6B8F-E85D-F1B38719C711}"/>
                </a:ext>
              </a:extLst>
            </p:cNvPr>
            <p:cNvSpPr/>
            <p:nvPr/>
          </p:nvSpPr>
          <p:spPr>
            <a:xfrm>
              <a:off x="3884644" y="3078969"/>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dirty="0">
                <a:solidFill>
                  <a:schemeClr val="bg1">
                    <a:lumMod val="50000"/>
                  </a:schemeClr>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9814A4D-BAD3-711D-D04E-348E7208D073}"/>
                </a:ext>
              </a:extLst>
            </p:cNvPr>
            <p:cNvSpPr/>
            <p:nvPr/>
          </p:nvSpPr>
          <p:spPr>
            <a:xfrm>
              <a:off x="3884644" y="4183686"/>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dirty="0">
                <a:solidFill>
                  <a:schemeClr val="bg1">
                    <a:lumMod val="50000"/>
                  </a:schemeClr>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A29BC499-1430-54D2-DCF5-22932B473CA1}"/>
                </a:ext>
              </a:extLst>
            </p:cNvPr>
            <p:cNvSpPr/>
            <p:nvPr/>
          </p:nvSpPr>
          <p:spPr>
            <a:xfrm>
              <a:off x="3884644" y="5288402"/>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5DBD2E53-2FED-CA2B-3479-5F460EC53ABC}"/>
              </a:ext>
            </a:extLst>
          </p:cNvPr>
          <p:cNvGrpSpPr/>
          <p:nvPr/>
        </p:nvGrpSpPr>
        <p:grpSpPr>
          <a:xfrm>
            <a:off x="628649" y="1569598"/>
            <a:ext cx="2617275" cy="4773221"/>
            <a:chOff x="628650" y="1569598"/>
            <a:chExt cx="1591048" cy="4773221"/>
          </a:xfrm>
        </p:grpSpPr>
        <p:sp>
          <p:nvSpPr>
            <p:cNvPr id="22" name="正方形/長方形 21">
              <a:extLst>
                <a:ext uri="{FF2B5EF4-FFF2-40B4-BE49-F238E27FC236}">
                  <a16:creationId xmlns:a16="http://schemas.microsoft.com/office/drawing/2014/main" id="{27124FC1-A7EF-15DF-0F71-3978E9CAC07E}"/>
                </a:ext>
              </a:extLst>
            </p:cNvPr>
            <p:cNvSpPr/>
            <p:nvPr/>
          </p:nvSpPr>
          <p:spPr>
            <a:xfrm>
              <a:off x="628650" y="1974254"/>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4E353046-770D-B41A-BDFD-F8F3DF87FBF3}"/>
                </a:ext>
              </a:extLst>
            </p:cNvPr>
            <p:cNvGrpSpPr/>
            <p:nvPr/>
          </p:nvGrpSpPr>
          <p:grpSpPr>
            <a:xfrm>
              <a:off x="628650" y="1569598"/>
              <a:ext cx="1591048" cy="234000"/>
              <a:chOff x="156000" y="1879963"/>
              <a:chExt cx="5760000" cy="288000"/>
            </a:xfrm>
          </p:grpSpPr>
          <p:sp>
            <p:nvSpPr>
              <p:cNvPr id="27" name="正方形/長方形 26">
                <a:extLst>
                  <a:ext uri="{FF2B5EF4-FFF2-40B4-BE49-F238E27FC236}">
                    <a16:creationId xmlns:a16="http://schemas.microsoft.com/office/drawing/2014/main" id="{3C5AC799-C2C4-C7BE-3EBD-76241E26896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実施内容</a:t>
                </a:r>
              </a:p>
            </p:txBody>
          </p:sp>
          <p:cxnSp>
            <p:nvCxnSpPr>
              <p:cNvPr id="28" name="直線コネクタ 27">
                <a:extLst>
                  <a:ext uri="{FF2B5EF4-FFF2-40B4-BE49-F238E27FC236}">
                    <a16:creationId xmlns:a16="http://schemas.microsoft.com/office/drawing/2014/main" id="{0221D675-3FB0-98CD-4532-69134ED584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E483519E-422F-02A7-419E-0DCE6DD8C86E}"/>
                </a:ext>
              </a:extLst>
            </p:cNvPr>
            <p:cNvSpPr/>
            <p:nvPr/>
          </p:nvSpPr>
          <p:spPr>
            <a:xfrm>
              <a:off x="628650" y="3078971"/>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7159CF33-EAEF-58EF-908E-DDF8256F727D}"/>
                </a:ext>
              </a:extLst>
            </p:cNvPr>
            <p:cNvSpPr/>
            <p:nvPr/>
          </p:nvSpPr>
          <p:spPr>
            <a:xfrm>
              <a:off x="628650" y="4183688"/>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2D29F248-F2C5-BBF1-E012-8FB61B791EE3}"/>
                </a:ext>
              </a:extLst>
            </p:cNvPr>
            <p:cNvSpPr/>
            <p:nvPr/>
          </p:nvSpPr>
          <p:spPr>
            <a:xfrm>
              <a:off x="628650" y="5288404"/>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grpSp>
      <p:grpSp>
        <p:nvGrpSpPr>
          <p:cNvPr id="40" name="グループ化 39">
            <a:extLst>
              <a:ext uri="{FF2B5EF4-FFF2-40B4-BE49-F238E27FC236}">
                <a16:creationId xmlns:a16="http://schemas.microsoft.com/office/drawing/2014/main" id="{A72047C6-4A09-A0A4-E094-E6D50AB98326}"/>
              </a:ext>
            </a:extLst>
          </p:cNvPr>
          <p:cNvGrpSpPr/>
          <p:nvPr/>
        </p:nvGrpSpPr>
        <p:grpSpPr>
          <a:xfrm>
            <a:off x="3446681" y="1569598"/>
            <a:ext cx="4947923" cy="4773221"/>
            <a:chOff x="3418837" y="1569598"/>
            <a:chExt cx="1996325" cy="4773221"/>
          </a:xfrm>
        </p:grpSpPr>
        <p:sp>
          <p:nvSpPr>
            <p:cNvPr id="29" name="正方形/長方形 28">
              <a:extLst>
                <a:ext uri="{FF2B5EF4-FFF2-40B4-BE49-F238E27FC236}">
                  <a16:creationId xmlns:a16="http://schemas.microsoft.com/office/drawing/2014/main" id="{36B51813-50AE-8578-2226-8195EBDCD9EF}"/>
                </a:ext>
              </a:extLst>
            </p:cNvPr>
            <p:cNvSpPr/>
            <p:nvPr/>
          </p:nvSpPr>
          <p:spPr>
            <a:xfrm>
              <a:off x="3418837" y="1974254"/>
              <a:ext cx="1996325"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grpSp>
          <p:nvGrpSpPr>
            <p:cNvPr id="30" name="グループ化 29">
              <a:extLst>
                <a:ext uri="{FF2B5EF4-FFF2-40B4-BE49-F238E27FC236}">
                  <a16:creationId xmlns:a16="http://schemas.microsoft.com/office/drawing/2014/main" id="{96842153-3FBC-87A1-203C-E3E0FFC7B696}"/>
                </a:ext>
              </a:extLst>
            </p:cNvPr>
            <p:cNvGrpSpPr/>
            <p:nvPr/>
          </p:nvGrpSpPr>
          <p:grpSpPr>
            <a:xfrm>
              <a:off x="3418837" y="1569598"/>
              <a:ext cx="1996325" cy="234000"/>
              <a:chOff x="156000" y="1879963"/>
              <a:chExt cx="5760000" cy="288000"/>
            </a:xfrm>
          </p:grpSpPr>
          <p:sp>
            <p:nvSpPr>
              <p:cNvPr id="31" name="正方形/長方形 30">
                <a:extLst>
                  <a:ext uri="{FF2B5EF4-FFF2-40B4-BE49-F238E27FC236}">
                    <a16:creationId xmlns:a16="http://schemas.microsoft.com/office/drawing/2014/main" id="{3A7B5651-7F3D-1247-E67C-40896D941A1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内容の詳細</a:t>
                </a:r>
              </a:p>
            </p:txBody>
          </p:sp>
          <p:cxnSp>
            <p:nvCxnSpPr>
              <p:cNvPr id="32" name="直線コネクタ 31">
                <a:extLst>
                  <a:ext uri="{FF2B5EF4-FFF2-40B4-BE49-F238E27FC236}">
                    <a16:creationId xmlns:a16="http://schemas.microsoft.com/office/drawing/2014/main" id="{CD387BD2-D092-1EC7-2D85-93CE7D0838F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正方形/長方形 32">
              <a:extLst>
                <a:ext uri="{FF2B5EF4-FFF2-40B4-BE49-F238E27FC236}">
                  <a16:creationId xmlns:a16="http://schemas.microsoft.com/office/drawing/2014/main" id="{031730DB-A346-1503-1D86-00A301C1EAC1}"/>
                </a:ext>
              </a:extLst>
            </p:cNvPr>
            <p:cNvSpPr/>
            <p:nvPr/>
          </p:nvSpPr>
          <p:spPr>
            <a:xfrm>
              <a:off x="3418837" y="3078971"/>
              <a:ext cx="1996325"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48A1D775-2C7B-3F4A-1E79-392D212ED02F}"/>
                </a:ext>
              </a:extLst>
            </p:cNvPr>
            <p:cNvSpPr/>
            <p:nvPr/>
          </p:nvSpPr>
          <p:spPr>
            <a:xfrm>
              <a:off x="3418837" y="4183688"/>
              <a:ext cx="1996325"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dirty="0">
                <a:solidFill>
                  <a:schemeClr val="bg1">
                    <a:lumMod val="50000"/>
                  </a:schemeClr>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30B52CB7-7BFD-FC31-4ACB-B540A0679B3C}"/>
                </a:ext>
              </a:extLst>
            </p:cNvPr>
            <p:cNvSpPr/>
            <p:nvPr/>
          </p:nvSpPr>
          <p:spPr>
            <a:xfrm>
              <a:off x="3418837" y="5288404"/>
              <a:ext cx="1996325"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grpSp>
      <p:sp>
        <p:nvSpPr>
          <p:cNvPr id="6" name="コンテンツ プレースホルダー 5">
            <a:extLst>
              <a:ext uri="{FF2B5EF4-FFF2-40B4-BE49-F238E27FC236}">
                <a16:creationId xmlns:a16="http://schemas.microsoft.com/office/drawing/2014/main" id="{B3288C5E-DDB1-D43F-5D26-8EFBEEB71BF9}"/>
              </a:ext>
            </a:extLst>
          </p:cNvPr>
          <p:cNvSpPr>
            <a:spLocks noGrp="1"/>
          </p:cNvSpPr>
          <p:nvPr>
            <p:ph sz="quarter" idx="10"/>
          </p:nvPr>
        </p:nvSpPr>
        <p:spPr/>
        <p:txBody>
          <a:bodyPr vert="horz" lIns="0" tIns="0" rIns="0" bIns="0" rtlCol="0" anchor="t">
            <a:noAutofit/>
          </a:bodyPr>
          <a:lstStyle/>
          <a:p>
            <a:pPr>
              <a:buNone/>
            </a:pPr>
            <a:r>
              <a:rPr lang="ja-JP" altLang="en-US">
                <a:solidFill>
                  <a:srgbClr val="3F4350"/>
                </a:solidFill>
                <a:latin typeface="Meiryo UI"/>
                <a:ea typeface="Meiryo UI"/>
              </a:rPr>
              <a:t>事業完了期限までに実績報告が出来る実施内容になっているか</a:t>
            </a:r>
            <a:endParaRPr lang="en-US" altLang="ja-JP">
              <a:solidFill>
                <a:srgbClr val="3F4350"/>
              </a:solidFill>
              <a:latin typeface="Meiryo UI"/>
              <a:ea typeface="Meiryo UI"/>
            </a:endParaRPr>
          </a:p>
          <a:p>
            <a:pPr>
              <a:buNone/>
            </a:pPr>
            <a:r>
              <a:rPr lang="ja-JP" altLang="en-US">
                <a:solidFill>
                  <a:srgbClr val="3F4350"/>
                </a:solidFill>
                <a:latin typeface="Meiryo UI"/>
                <a:ea typeface="Meiryo UI"/>
              </a:rPr>
              <a:t>事業完了期限までに実績報告が出来るスケジュールを組んでいるか</a:t>
            </a:r>
          </a:p>
          <a:p>
            <a:pPr>
              <a:buNone/>
            </a:pPr>
            <a:endParaRPr lang="ja-JP" altLang="en-US">
              <a:solidFill>
                <a:srgbClr val="3F4350"/>
              </a:solidFill>
              <a:latin typeface="Meiryo UI"/>
              <a:ea typeface="Meiryo UI"/>
            </a:endParaRPr>
          </a:p>
        </p:txBody>
      </p:sp>
      <p:sp>
        <p:nvSpPr>
          <p:cNvPr id="3" name="タイトル 4">
            <a:extLst>
              <a:ext uri="{FF2B5EF4-FFF2-40B4-BE49-F238E27FC236}">
                <a16:creationId xmlns:a16="http://schemas.microsoft.com/office/drawing/2014/main" id="{FBB5ADA8-3DE9-1F58-3610-D6090EF4F053}"/>
              </a:ext>
            </a:extLst>
          </p:cNvPr>
          <p:cNvSpPr txBox="1">
            <a:spLocks/>
          </p:cNvSpPr>
          <p:nvPr/>
        </p:nvSpPr>
        <p:spPr>
          <a:xfrm>
            <a:off x="628650" y="180000"/>
            <a:ext cx="10934699" cy="2215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16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t>（１）基礎審査 </a:t>
            </a:r>
            <a:r>
              <a:rPr lang="en-US" altLang="ja-JP"/>
              <a:t>| </a:t>
            </a:r>
            <a:r>
              <a:rPr lang="ja-JP" altLang="en-US"/>
              <a:t>イ．申請者の事業内容、スケジュールが適切に申請されているか</a:t>
            </a:r>
          </a:p>
        </p:txBody>
      </p:sp>
      <p:sp>
        <p:nvSpPr>
          <p:cNvPr id="9" name="TextBox 51">
            <a:extLst>
              <a:ext uri="{FF2B5EF4-FFF2-40B4-BE49-F238E27FC236}">
                <a16:creationId xmlns:a16="http://schemas.microsoft.com/office/drawing/2014/main" id="{58A1B8D3-2D0D-0558-90AC-F3AAFF1903B6}"/>
              </a:ext>
            </a:extLst>
          </p:cNvPr>
          <p:cNvSpPr txBox="1"/>
          <p:nvPr/>
        </p:nvSpPr>
        <p:spPr>
          <a:xfrm>
            <a:off x="3289734" y="2902924"/>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事業完了期限までに実績報告が出来る実施内容とスケジュールを</a:t>
            </a:r>
            <a:br>
              <a:rPr lang="en-US" altLang="ja-JP" sz="1400">
                <a:solidFill>
                  <a:srgbClr val="2E3558"/>
                </a:solidFill>
                <a:latin typeface="Meiryo UI"/>
                <a:ea typeface="Meiryo UI"/>
              </a:rPr>
            </a:br>
            <a:r>
              <a:rPr lang="ja-JP" altLang="en-US" sz="1400">
                <a:solidFill>
                  <a:srgbClr val="2E3558"/>
                </a:solidFill>
                <a:latin typeface="Meiryo UI"/>
                <a:ea typeface="Meiryo UI"/>
              </a:rPr>
              <a:t>ご記載ください。</a:t>
            </a:r>
          </a:p>
        </p:txBody>
      </p:sp>
    </p:spTree>
    <p:extLst>
      <p:ext uri="{BB962C8B-B14F-4D97-AF65-F5344CB8AC3E}">
        <p14:creationId xmlns:p14="http://schemas.microsoft.com/office/powerpoint/2010/main" val="3185009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23C3F-EF97-2B96-59FF-321BEF2A171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ED5DFBB-BA3E-39B6-F77E-4647DD1095B4}"/>
              </a:ext>
            </a:extLst>
          </p:cNvPr>
          <p:cNvSpPr>
            <a:spLocks noGrp="1"/>
          </p:cNvSpPr>
          <p:nvPr>
            <p:ph type="title"/>
          </p:nvPr>
        </p:nvSpPr>
        <p:spPr>
          <a:xfrm>
            <a:off x="629325" y="2764203"/>
            <a:ext cx="10933350" cy="1329595"/>
          </a:xfrm>
        </p:spPr>
        <p:txBody>
          <a:bodyPr vert="horz" rIns="0">
            <a:spAutoFit/>
          </a:bodyPr>
          <a:lstStyle/>
          <a:p>
            <a:pPr algn="ctr"/>
            <a:r>
              <a:rPr kumimoji="1" lang="ja-JP" altLang="en-US" sz="4800" b="1">
                <a:solidFill>
                  <a:schemeClr val="tx1"/>
                </a:solidFill>
              </a:rPr>
              <a:t>ウ．収支計画書の内容が適切であり、</a:t>
            </a:r>
            <a:br>
              <a:rPr kumimoji="1" lang="en-US" altLang="ja-JP" sz="4800" b="1">
                <a:solidFill>
                  <a:schemeClr val="tx1"/>
                </a:solidFill>
              </a:rPr>
            </a:br>
            <a:r>
              <a:rPr kumimoji="1" lang="ja-JP" altLang="en-US" sz="4800" b="1">
                <a:solidFill>
                  <a:schemeClr val="tx1"/>
                </a:solidFill>
              </a:rPr>
              <a:t>費用の合理性が担保されているか</a:t>
            </a:r>
          </a:p>
        </p:txBody>
      </p:sp>
    </p:spTree>
    <p:extLst>
      <p:ext uri="{BB962C8B-B14F-4D97-AF65-F5344CB8AC3E}">
        <p14:creationId xmlns:p14="http://schemas.microsoft.com/office/powerpoint/2010/main" val="1860976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368FF-AFC4-32BB-065B-E8E0782BFFCF}"/>
            </a:ext>
          </a:extLst>
        </p:cNvPr>
        <p:cNvGrpSpPr/>
        <p:nvPr/>
      </p:nvGrpSpPr>
      <p:grpSpPr>
        <a:xfrm>
          <a:off x="0" y="0"/>
          <a:ext cx="0" cy="0"/>
          <a:chOff x="0" y="0"/>
          <a:chExt cx="0" cy="0"/>
        </a:xfrm>
      </p:grpSpPr>
      <p:sp>
        <p:nvSpPr>
          <p:cNvPr id="7" name="正方形/長方形 6">
            <a:extLst>
              <a:ext uri="{FF2B5EF4-FFF2-40B4-BE49-F238E27FC236}">
                <a16:creationId xmlns:a16="http://schemas.microsoft.com/office/drawing/2014/main" id="{7B8DE5AD-8504-68D2-506E-2D771ABE4E47}"/>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8C64A9C8-565F-1356-142B-23E716700DD2}"/>
              </a:ext>
            </a:extLst>
          </p:cNvPr>
          <p:cNvSpPr>
            <a:spLocks noGrp="1"/>
          </p:cNvSpPr>
          <p:nvPr>
            <p:ph type="title"/>
          </p:nvPr>
        </p:nvSpPr>
        <p:spPr>
          <a:xfrm>
            <a:off x="628650" y="180000"/>
            <a:ext cx="10934699" cy="221599"/>
          </a:xfrm>
        </p:spPr>
        <p:txBody>
          <a:bodyPr vert="horz" rIns="0">
            <a:spAutoFit/>
          </a:bodyPr>
          <a:lstStyle/>
          <a:p>
            <a:r>
              <a:rPr lang="ja-JP" altLang="en-US"/>
              <a:t>（１）基礎審査 </a:t>
            </a:r>
            <a:r>
              <a:rPr lang="en-US" altLang="ja-JP"/>
              <a:t>| </a:t>
            </a:r>
            <a:r>
              <a:rPr lang="ja-JP" altLang="en-US"/>
              <a:t>ウ．収支計画書の内容が適切であり、費用の合理性が担保されているか</a:t>
            </a:r>
          </a:p>
        </p:txBody>
      </p:sp>
      <p:sp>
        <p:nvSpPr>
          <p:cNvPr id="6" name="コンテンツ プレースホルダー 5">
            <a:extLst>
              <a:ext uri="{FF2B5EF4-FFF2-40B4-BE49-F238E27FC236}">
                <a16:creationId xmlns:a16="http://schemas.microsoft.com/office/drawing/2014/main" id="{85340F7C-44DF-2435-7663-3A636BCE0401}"/>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収支計画書が正しく記載されているか</a:t>
            </a:r>
          </a:p>
        </p:txBody>
      </p:sp>
      <p:sp>
        <p:nvSpPr>
          <p:cNvPr id="8" name="テキスト ボックス 7">
            <a:extLst>
              <a:ext uri="{FF2B5EF4-FFF2-40B4-BE49-F238E27FC236}">
                <a16:creationId xmlns:a16="http://schemas.microsoft.com/office/drawing/2014/main" id="{E589F6B6-D8ED-8A66-3DF6-CFE97AFD2090}"/>
              </a:ext>
            </a:extLst>
          </p:cNvPr>
          <p:cNvSpPr txBox="1"/>
          <p:nvPr/>
        </p:nvSpPr>
        <p:spPr>
          <a:xfrm>
            <a:off x="628649" y="6518448"/>
            <a:ext cx="1062695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上記項目は「収支計画書</a:t>
            </a:r>
            <a:r>
              <a:rPr kumimoji="1" lang="en-US" altLang="ja-JP" sz="1400" dirty="0">
                <a:solidFill>
                  <a:schemeClr val="tx1"/>
                </a:solidFill>
                <a:latin typeface="Meiryo UI" panose="020B0604030504040204" pitchFamily="50" charset="-128"/>
                <a:ea typeface="Meiryo UI" panose="020B0604030504040204" pitchFamily="50" charset="-128"/>
              </a:rPr>
              <a:t>CM-SSC</a:t>
            </a:r>
            <a:r>
              <a:rPr kumimoji="1" lang="ja-JP" altLang="en-US" sz="1400" dirty="0">
                <a:solidFill>
                  <a:schemeClr val="tx1"/>
                </a:solidFill>
                <a:latin typeface="Meiryo UI" panose="020B0604030504040204" pitchFamily="50" charset="-128"/>
                <a:ea typeface="Meiryo UI" panose="020B0604030504040204" pitchFamily="50" charset="-128"/>
              </a:rPr>
              <a:t>」に基づく</a:t>
            </a:r>
          </a:p>
        </p:txBody>
      </p:sp>
      <p:sp>
        <p:nvSpPr>
          <p:cNvPr id="3" name="TextBox 51">
            <a:extLst>
              <a:ext uri="{FF2B5EF4-FFF2-40B4-BE49-F238E27FC236}">
                <a16:creationId xmlns:a16="http://schemas.microsoft.com/office/drawing/2014/main" id="{D1515F71-E997-394B-42A0-1BBB1D87183E}"/>
              </a:ext>
            </a:extLst>
          </p:cNvPr>
          <p:cNvSpPr txBox="1"/>
          <p:nvPr/>
        </p:nvSpPr>
        <p:spPr>
          <a:xfrm>
            <a:off x="2496621" y="2906486"/>
            <a:ext cx="7333282" cy="19443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dirty="0">
                <a:solidFill>
                  <a:srgbClr val="2E3558"/>
                </a:solidFill>
                <a:latin typeface="Meiryo UI"/>
                <a:ea typeface="Meiryo UI"/>
              </a:rPr>
              <a:t>別紙の収支計画書に、設問に該当する詳細をご記載ください。</a:t>
            </a:r>
            <a:endParaRPr lang="en-US" altLang="ja-JP" sz="1400" dirty="0">
              <a:solidFill>
                <a:srgbClr val="2E3558"/>
              </a:solidFill>
              <a:latin typeface="Meiryo UI"/>
              <a:ea typeface="Meiryo UI"/>
            </a:endParaRPr>
          </a:p>
          <a:p>
            <a:pPr marL="371475" indent="-285750">
              <a:buFont typeface="Arial" panose="020B0604020202020204" pitchFamily="34" charset="0"/>
              <a:buChar char="•"/>
            </a:pPr>
            <a:r>
              <a:rPr lang="ja-JP" altLang="en-US" sz="1400" dirty="0">
                <a:solidFill>
                  <a:srgbClr val="2E3558"/>
                </a:solidFill>
                <a:latin typeface="Meiryo UI"/>
                <a:ea typeface="Meiryo UI"/>
              </a:rPr>
              <a:t>また、記載金額について、提出可能な証憑（費目・内容の根拠となる契約書や、業者・サプライヤーとのやり取りなど）がある場合は、収支計画書の「内訳詳細」</a:t>
            </a:r>
            <a:r>
              <a:rPr lang="en-US" altLang="ja-JP" sz="1400" dirty="0">
                <a:solidFill>
                  <a:srgbClr val="2E3558"/>
                </a:solidFill>
                <a:latin typeface="Meiryo UI"/>
                <a:ea typeface="Meiryo UI"/>
              </a:rPr>
              <a:t>I</a:t>
            </a:r>
            <a:r>
              <a:rPr lang="ja-JP" altLang="en-US" sz="1400" dirty="0">
                <a:solidFill>
                  <a:srgbClr val="2E3558"/>
                </a:solidFill>
                <a:latin typeface="Meiryo UI"/>
                <a:ea typeface="Meiryo UI"/>
              </a:rPr>
              <a:t>列のチェックボックスにチェックを入れ、申請書類と共にご提出ください。</a:t>
            </a:r>
            <a:endParaRPr lang="en-US" altLang="ja-JP" sz="1400" dirty="0">
              <a:solidFill>
                <a:srgbClr val="2E3558"/>
              </a:solidFill>
              <a:latin typeface="Meiryo UI"/>
              <a:ea typeface="Meiryo UI"/>
            </a:endParaRPr>
          </a:p>
        </p:txBody>
      </p:sp>
    </p:spTree>
    <p:extLst>
      <p:ext uri="{BB962C8B-B14F-4D97-AF65-F5344CB8AC3E}">
        <p14:creationId xmlns:p14="http://schemas.microsoft.com/office/powerpoint/2010/main" val="3636390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7A2B7-02D4-367F-AEA6-741D402B907B}"/>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81A0CEF7-04D8-EA72-66D8-1F3FA5AB23A5}"/>
              </a:ext>
            </a:extLst>
          </p:cNvPr>
          <p:cNvSpPr>
            <a:spLocks noGrp="1"/>
          </p:cNvSpPr>
          <p:nvPr>
            <p:ph type="title"/>
          </p:nvPr>
        </p:nvSpPr>
        <p:spPr/>
        <p:txBody>
          <a:bodyPr vert="horz" rIns="0">
            <a:spAutoFit/>
          </a:bodyPr>
          <a:lstStyle/>
          <a:p>
            <a:r>
              <a:rPr lang="ja-JP" altLang="en-US"/>
              <a:t>（１）基礎審査 </a:t>
            </a:r>
            <a:r>
              <a:rPr lang="en-US" altLang="ja-JP"/>
              <a:t>| </a:t>
            </a:r>
            <a:r>
              <a:rPr lang="ja-JP" altLang="en-US"/>
              <a:t>ウ．収支計画書の内容が適切であり、費用の合理性が担保されているか</a:t>
            </a:r>
          </a:p>
        </p:txBody>
      </p:sp>
      <p:sp>
        <p:nvSpPr>
          <p:cNvPr id="6" name="コンテンツ プレースホルダー 5">
            <a:extLst>
              <a:ext uri="{FF2B5EF4-FFF2-40B4-BE49-F238E27FC236}">
                <a16:creationId xmlns:a16="http://schemas.microsoft.com/office/drawing/2014/main" id="{198CD16E-E89C-FD45-3172-5CAC711FFA9B}"/>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各費用の使途等が明確になっているか</a:t>
            </a:r>
          </a:p>
        </p:txBody>
      </p:sp>
      <p:grpSp>
        <p:nvGrpSpPr>
          <p:cNvPr id="9" name="グループ化 8">
            <a:extLst>
              <a:ext uri="{FF2B5EF4-FFF2-40B4-BE49-F238E27FC236}">
                <a16:creationId xmlns:a16="http://schemas.microsoft.com/office/drawing/2014/main" id="{8F33E286-3AB5-F5A0-74ED-B8DD8FCD2B1C}"/>
              </a:ext>
            </a:extLst>
          </p:cNvPr>
          <p:cNvGrpSpPr/>
          <p:nvPr/>
        </p:nvGrpSpPr>
        <p:grpSpPr>
          <a:xfrm>
            <a:off x="3901440" y="1564633"/>
            <a:ext cx="7661909" cy="234000"/>
            <a:chOff x="156000" y="1879963"/>
            <a:chExt cx="5760000" cy="288000"/>
          </a:xfrm>
        </p:grpSpPr>
        <p:sp>
          <p:nvSpPr>
            <p:cNvPr id="10" name="正方形/長方形 9">
              <a:extLst>
                <a:ext uri="{FF2B5EF4-FFF2-40B4-BE49-F238E27FC236}">
                  <a16:creationId xmlns:a16="http://schemas.microsoft.com/office/drawing/2014/main" id="{1BF13E27-4556-C823-B6B3-3FDEA636EE3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費用の使用用途</a:t>
              </a:r>
            </a:p>
          </p:txBody>
        </p:sp>
        <p:cxnSp>
          <p:nvCxnSpPr>
            <p:cNvPr id="11" name="直線コネクタ 10">
              <a:extLst>
                <a:ext uri="{FF2B5EF4-FFF2-40B4-BE49-F238E27FC236}">
                  <a16:creationId xmlns:a16="http://schemas.microsoft.com/office/drawing/2014/main" id="{10DB0FF9-8CBE-C196-2E8B-E0FB3249B18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6" name="正方形/長方形 15">
            <a:extLst>
              <a:ext uri="{FF2B5EF4-FFF2-40B4-BE49-F238E27FC236}">
                <a16:creationId xmlns:a16="http://schemas.microsoft.com/office/drawing/2014/main" id="{20A436E2-3E17-0709-866C-C9119E674617}"/>
              </a:ext>
            </a:extLst>
          </p:cNvPr>
          <p:cNvSpPr/>
          <p:nvPr/>
        </p:nvSpPr>
        <p:spPr>
          <a:xfrm>
            <a:off x="3901440" y="1974252"/>
            <a:ext cx="7661909"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A155FCB3-D6C1-71EC-6855-22872CEF7F8A}"/>
              </a:ext>
            </a:extLst>
          </p:cNvPr>
          <p:cNvSpPr/>
          <p:nvPr/>
        </p:nvSpPr>
        <p:spPr>
          <a:xfrm>
            <a:off x="3901440" y="3078969"/>
            <a:ext cx="7661909"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3C41FF49-45F6-6C3C-A879-8526C7020D7C}"/>
              </a:ext>
            </a:extLst>
          </p:cNvPr>
          <p:cNvSpPr/>
          <p:nvPr/>
        </p:nvSpPr>
        <p:spPr>
          <a:xfrm>
            <a:off x="3901440" y="4183686"/>
            <a:ext cx="7661909"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01D49B72-A59E-B1EA-BB99-4E5EC92C57BE}"/>
              </a:ext>
            </a:extLst>
          </p:cNvPr>
          <p:cNvSpPr/>
          <p:nvPr/>
        </p:nvSpPr>
        <p:spPr>
          <a:xfrm>
            <a:off x="3901440" y="5288402"/>
            <a:ext cx="7661909"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grpSp>
        <p:nvGrpSpPr>
          <p:cNvPr id="39" name="グループ化 38">
            <a:extLst>
              <a:ext uri="{FF2B5EF4-FFF2-40B4-BE49-F238E27FC236}">
                <a16:creationId xmlns:a16="http://schemas.microsoft.com/office/drawing/2014/main" id="{29BF147C-7D20-413B-DC31-FB7EC0BC8439}"/>
              </a:ext>
            </a:extLst>
          </p:cNvPr>
          <p:cNvGrpSpPr/>
          <p:nvPr/>
        </p:nvGrpSpPr>
        <p:grpSpPr>
          <a:xfrm>
            <a:off x="628650" y="1569598"/>
            <a:ext cx="1718310" cy="4773221"/>
            <a:chOff x="628650" y="1569598"/>
            <a:chExt cx="1591048" cy="4773221"/>
          </a:xfrm>
        </p:grpSpPr>
        <p:sp>
          <p:nvSpPr>
            <p:cNvPr id="8" name="正方形/長方形 7">
              <a:extLst>
                <a:ext uri="{FF2B5EF4-FFF2-40B4-BE49-F238E27FC236}">
                  <a16:creationId xmlns:a16="http://schemas.microsoft.com/office/drawing/2014/main" id="{3B9AD75C-CE73-DA72-395A-2F1EB212851A}"/>
                </a:ext>
              </a:extLst>
            </p:cNvPr>
            <p:cNvSpPr/>
            <p:nvPr/>
          </p:nvSpPr>
          <p:spPr>
            <a:xfrm>
              <a:off x="628650" y="1974254"/>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grpSp>
          <p:nvGrpSpPr>
            <p:cNvPr id="20" name="グループ化 19">
              <a:extLst>
                <a:ext uri="{FF2B5EF4-FFF2-40B4-BE49-F238E27FC236}">
                  <a16:creationId xmlns:a16="http://schemas.microsoft.com/office/drawing/2014/main" id="{2316B6FD-DDF8-4625-69EE-01F2008A76F3}"/>
                </a:ext>
              </a:extLst>
            </p:cNvPr>
            <p:cNvGrpSpPr/>
            <p:nvPr/>
          </p:nvGrpSpPr>
          <p:grpSpPr>
            <a:xfrm>
              <a:off x="628650" y="1569598"/>
              <a:ext cx="1591048" cy="234000"/>
              <a:chOff x="156000" y="1879963"/>
              <a:chExt cx="5760000" cy="288000"/>
            </a:xfrm>
          </p:grpSpPr>
          <p:sp>
            <p:nvSpPr>
              <p:cNvPr id="21" name="正方形/長方形 20">
                <a:extLst>
                  <a:ext uri="{FF2B5EF4-FFF2-40B4-BE49-F238E27FC236}">
                    <a16:creationId xmlns:a16="http://schemas.microsoft.com/office/drawing/2014/main" id="{7F2C00BB-CA8B-5FAE-66B4-A83EDE7E43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費目</a:t>
                </a:r>
              </a:p>
            </p:txBody>
          </p:sp>
          <p:cxnSp>
            <p:nvCxnSpPr>
              <p:cNvPr id="22" name="直線コネクタ 21">
                <a:extLst>
                  <a:ext uri="{FF2B5EF4-FFF2-40B4-BE49-F238E27FC236}">
                    <a16:creationId xmlns:a16="http://schemas.microsoft.com/office/drawing/2014/main" id="{F18ED642-6D70-8685-B3C3-F21C21D5A0D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41028542-9399-5355-6E41-02B10EBB8DA9}"/>
                </a:ext>
              </a:extLst>
            </p:cNvPr>
            <p:cNvSpPr/>
            <p:nvPr/>
          </p:nvSpPr>
          <p:spPr>
            <a:xfrm>
              <a:off x="628650" y="3078971"/>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6BDE5CB-A79D-4B41-C61D-FE11A41FD2DD}"/>
                </a:ext>
              </a:extLst>
            </p:cNvPr>
            <p:cNvSpPr/>
            <p:nvPr/>
          </p:nvSpPr>
          <p:spPr>
            <a:xfrm>
              <a:off x="628650" y="4183688"/>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100B83DA-2EB9-0BAA-CB2E-35FBCD58E7D5}"/>
                </a:ext>
              </a:extLst>
            </p:cNvPr>
            <p:cNvSpPr/>
            <p:nvPr/>
          </p:nvSpPr>
          <p:spPr>
            <a:xfrm>
              <a:off x="628650" y="5288404"/>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grpSp>
      <p:sp>
        <p:nvSpPr>
          <p:cNvPr id="41" name="正方形/長方形 40">
            <a:extLst>
              <a:ext uri="{FF2B5EF4-FFF2-40B4-BE49-F238E27FC236}">
                <a16:creationId xmlns:a16="http://schemas.microsoft.com/office/drawing/2014/main" id="{FCF0728F-3E01-7A57-87D7-F766F791A981}"/>
              </a:ext>
            </a:extLst>
          </p:cNvPr>
          <p:cNvSpPr/>
          <p:nvPr/>
        </p:nvSpPr>
        <p:spPr>
          <a:xfrm>
            <a:off x="2460482" y="1974254"/>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grpSp>
        <p:nvGrpSpPr>
          <p:cNvPr id="42" name="グループ化 41">
            <a:extLst>
              <a:ext uri="{FF2B5EF4-FFF2-40B4-BE49-F238E27FC236}">
                <a16:creationId xmlns:a16="http://schemas.microsoft.com/office/drawing/2014/main" id="{55D6069C-5682-2661-72CA-B2829F3D04AA}"/>
              </a:ext>
            </a:extLst>
          </p:cNvPr>
          <p:cNvGrpSpPr/>
          <p:nvPr/>
        </p:nvGrpSpPr>
        <p:grpSpPr>
          <a:xfrm>
            <a:off x="2460482" y="1569598"/>
            <a:ext cx="1310640" cy="234000"/>
            <a:chOff x="156000" y="1879963"/>
            <a:chExt cx="5760000" cy="288000"/>
          </a:xfrm>
        </p:grpSpPr>
        <p:sp>
          <p:nvSpPr>
            <p:cNvPr id="46" name="正方形/長方形 45">
              <a:extLst>
                <a:ext uri="{FF2B5EF4-FFF2-40B4-BE49-F238E27FC236}">
                  <a16:creationId xmlns:a16="http://schemas.microsoft.com/office/drawing/2014/main" id="{FE2E1C6E-FEBE-00C3-54CB-65B45201BB5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金額</a:t>
              </a:r>
            </a:p>
          </p:txBody>
        </p:sp>
        <p:cxnSp>
          <p:nvCxnSpPr>
            <p:cNvPr id="47" name="直線コネクタ 46">
              <a:extLst>
                <a:ext uri="{FF2B5EF4-FFF2-40B4-BE49-F238E27FC236}">
                  <a16:creationId xmlns:a16="http://schemas.microsoft.com/office/drawing/2014/main" id="{DB0D417C-4414-6FE4-9534-157D627EDE5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3" name="正方形/長方形 42">
            <a:extLst>
              <a:ext uri="{FF2B5EF4-FFF2-40B4-BE49-F238E27FC236}">
                <a16:creationId xmlns:a16="http://schemas.microsoft.com/office/drawing/2014/main" id="{FA2E964D-4038-BDEC-D601-D138AE3E9507}"/>
              </a:ext>
            </a:extLst>
          </p:cNvPr>
          <p:cNvSpPr/>
          <p:nvPr/>
        </p:nvSpPr>
        <p:spPr>
          <a:xfrm>
            <a:off x="2460482" y="3078971"/>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sp>
        <p:nvSpPr>
          <p:cNvPr id="44" name="正方形/長方形 43">
            <a:extLst>
              <a:ext uri="{FF2B5EF4-FFF2-40B4-BE49-F238E27FC236}">
                <a16:creationId xmlns:a16="http://schemas.microsoft.com/office/drawing/2014/main" id="{040AAF74-B265-A997-F8D3-8544788286C1}"/>
              </a:ext>
            </a:extLst>
          </p:cNvPr>
          <p:cNvSpPr/>
          <p:nvPr/>
        </p:nvSpPr>
        <p:spPr>
          <a:xfrm>
            <a:off x="2460482" y="4183688"/>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sp>
        <p:nvSpPr>
          <p:cNvPr id="45" name="正方形/長方形 44">
            <a:extLst>
              <a:ext uri="{FF2B5EF4-FFF2-40B4-BE49-F238E27FC236}">
                <a16:creationId xmlns:a16="http://schemas.microsoft.com/office/drawing/2014/main" id="{BDF00FA2-4292-5E78-0BE3-CF68DADABEAE}"/>
              </a:ext>
            </a:extLst>
          </p:cNvPr>
          <p:cNvSpPr/>
          <p:nvPr/>
        </p:nvSpPr>
        <p:spPr>
          <a:xfrm>
            <a:off x="2460482" y="5288404"/>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sp>
        <p:nvSpPr>
          <p:cNvPr id="7" name="TextBox 51">
            <a:extLst>
              <a:ext uri="{FF2B5EF4-FFF2-40B4-BE49-F238E27FC236}">
                <a16:creationId xmlns:a16="http://schemas.microsoft.com/office/drawing/2014/main" id="{60C7748B-6C1B-EF61-1F4F-0CC07390285D}"/>
              </a:ext>
            </a:extLst>
          </p:cNvPr>
          <p:cNvSpPr txBox="1"/>
          <p:nvPr/>
        </p:nvSpPr>
        <p:spPr>
          <a:xfrm>
            <a:off x="2739088" y="2538942"/>
            <a:ext cx="6713825" cy="1780116"/>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dirty="0">
                <a:solidFill>
                  <a:srgbClr val="2E3558"/>
                </a:solidFill>
                <a:latin typeface="Meiryo UI"/>
                <a:ea typeface="Meiryo UI"/>
              </a:rPr>
              <a:t>別紙の収支計画書に、設問に該当する詳細をご記載ください。</a:t>
            </a:r>
            <a:endParaRPr lang="en-US" altLang="ja-JP" sz="1400" dirty="0">
              <a:solidFill>
                <a:srgbClr val="2E3558"/>
              </a:solidFill>
              <a:latin typeface="Meiryo UI"/>
              <a:ea typeface="Meiryo UI"/>
            </a:endParaRPr>
          </a:p>
          <a:p>
            <a:pPr marL="371475" indent="-285750">
              <a:buFont typeface="Arial" panose="020B0604020202020204" pitchFamily="34" charset="0"/>
              <a:buChar char="•"/>
            </a:pPr>
            <a:r>
              <a:rPr lang="ja-JP" altLang="en-US" sz="1400" dirty="0">
                <a:solidFill>
                  <a:srgbClr val="2E3558"/>
                </a:solidFill>
                <a:latin typeface="Meiryo UI"/>
                <a:ea typeface="Meiryo UI"/>
              </a:rPr>
              <a:t>また、記載金額について、提出可能な証憑（費目・内容の根拠となる契約書や、業者・サプライヤーとのやり取りなど）がある場合は、収支計画書の「内訳詳細」</a:t>
            </a:r>
            <a:r>
              <a:rPr lang="en-US" altLang="ja-JP" sz="1400" dirty="0">
                <a:solidFill>
                  <a:srgbClr val="2E3558"/>
                </a:solidFill>
                <a:latin typeface="Meiryo UI"/>
                <a:ea typeface="Meiryo UI"/>
              </a:rPr>
              <a:t>I</a:t>
            </a:r>
            <a:r>
              <a:rPr lang="ja-JP" altLang="en-US" sz="1400" dirty="0">
                <a:solidFill>
                  <a:srgbClr val="2E3558"/>
                </a:solidFill>
                <a:latin typeface="Meiryo UI"/>
                <a:ea typeface="Meiryo UI"/>
              </a:rPr>
              <a:t>列のチェックボックスにチェックを入れ、申請書類と共にご提出ください。</a:t>
            </a:r>
            <a:endParaRPr lang="en-US" altLang="ja-JP" sz="1400" dirty="0">
              <a:solidFill>
                <a:srgbClr val="2E3558"/>
              </a:solidFill>
              <a:latin typeface="Meiryo UI"/>
              <a:ea typeface="Meiryo UI"/>
            </a:endParaRPr>
          </a:p>
        </p:txBody>
      </p:sp>
    </p:spTree>
    <p:extLst>
      <p:ext uri="{BB962C8B-B14F-4D97-AF65-F5344CB8AC3E}">
        <p14:creationId xmlns:p14="http://schemas.microsoft.com/office/powerpoint/2010/main" val="41684201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1F15-43D1-4725-1E31-577DFAA6DC5B}"/>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64B623B8-6FF9-7575-2C4A-DEFAAC893DDD}"/>
              </a:ext>
            </a:extLst>
          </p:cNvPr>
          <p:cNvSpPr>
            <a:spLocks noGrp="1"/>
          </p:cNvSpPr>
          <p:nvPr>
            <p:ph type="title"/>
          </p:nvPr>
        </p:nvSpPr>
        <p:spPr/>
        <p:txBody>
          <a:bodyPr vert="horz" rIns="0">
            <a:spAutoFit/>
          </a:bodyPr>
          <a:lstStyle/>
          <a:p>
            <a:r>
              <a:rPr lang="ja-JP" altLang="en-US"/>
              <a:t>（１）基礎審査 </a:t>
            </a:r>
            <a:r>
              <a:rPr lang="en-US" altLang="ja-JP"/>
              <a:t>| </a:t>
            </a:r>
            <a:r>
              <a:rPr lang="ja-JP" altLang="en-US"/>
              <a:t>ウ．収支計画書の内容が適切であり、費用の合理性が担保されているか</a:t>
            </a:r>
          </a:p>
        </p:txBody>
      </p:sp>
      <p:sp>
        <p:nvSpPr>
          <p:cNvPr id="6" name="コンテンツ プレースホルダー 5">
            <a:extLst>
              <a:ext uri="{FF2B5EF4-FFF2-40B4-BE49-F238E27FC236}">
                <a16:creationId xmlns:a16="http://schemas.microsoft.com/office/drawing/2014/main" id="{561796C3-F674-7D5E-5623-2115E977B72B}"/>
              </a:ext>
            </a:extLst>
          </p:cNvPr>
          <p:cNvSpPr>
            <a:spLocks noGrp="1"/>
          </p:cNvSpPr>
          <p:nvPr>
            <p:ph sz="quarter" idx="10"/>
          </p:nvPr>
        </p:nvSpPr>
        <p:spPr/>
        <p:txBody>
          <a:bodyPr vert="horz" lIns="0" tIns="0" rIns="0" bIns="0" rtlCol="0">
            <a:noAutofit/>
          </a:bodyPr>
          <a:lstStyle/>
          <a:p>
            <a:r>
              <a:rPr lang="ja-JP" altLang="en-US">
                <a:solidFill>
                  <a:srgbClr val="3F4350"/>
                </a:solidFill>
              </a:rPr>
              <a:t>契約等に基づき適切価格が計上されているか</a:t>
            </a:r>
          </a:p>
        </p:txBody>
      </p:sp>
      <p:grpSp>
        <p:nvGrpSpPr>
          <p:cNvPr id="55" name="グループ化 54">
            <a:extLst>
              <a:ext uri="{FF2B5EF4-FFF2-40B4-BE49-F238E27FC236}">
                <a16:creationId xmlns:a16="http://schemas.microsoft.com/office/drawing/2014/main" id="{1FB36197-44CB-E6E9-31F8-4ECFD7155C33}"/>
              </a:ext>
            </a:extLst>
          </p:cNvPr>
          <p:cNvGrpSpPr/>
          <p:nvPr/>
        </p:nvGrpSpPr>
        <p:grpSpPr>
          <a:xfrm>
            <a:off x="3884643" y="1564633"/>
            <a:ext cx="3922925" cy="4776940"/>
            <a:chOff x="3884644" y="1564633"/>
            <a:chExt cx="4037225" cy="4776940"/>
          </a:xfrm>
        </p:grpSpPr>
        <p:grpSp>
          <p:nvGrpSpPr>
            <p:cNvPr id="31" name="グループ化 30">
              <a:extLst>
                <a:ext uri="{FF2B5EF4-FFF2-40B4-BE49-F238E27FC236}">
                  <a16:creationId xmlns:a16="http://schemas.microsoft.com/office/drawing/2014/main" id="{E46B8585-24A8-B7FA-6A5D-D730EE5A853B}"/>
                </a:ext>
              </a:extLst>
            </p:cNvPr>
            <p:cNvGrpSpPr/>
            <p:nvPr/>
          </p:nvGrpSpPr>
          <p:grpSpPr>
            <a:xfrm>
              <a:off x="3884644" y="1564633"/>
              <a:ext cx="4037225" cy="234000"/>
              <a:chOff x="156000" y="1879963"/>
              <a:chExt cx="5760000" cy="288000"/>
            </a:xfrm>
          </p:grpSpPr>
          <p:sp>
            <p:nvSpPr>
              <p:cNvPr id="32" name="正方形/長方形 31">
                <a:extLst>
                  <a:ext uri="{FF2B5EF4-FFF2-40B4-BE49-F238E27FC236}">
                    <a16:creationId xmlns:a16="http://schemas.microsoft.com/office/drawing/2014/main" id="{B8891E17-F27A-FE04-959D-CE96A1958E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積算方法</a:t>
                </a:r>
              </a:p>
            </p:txBody>
          </p:sp>
          <p:cxnSp>
            <p:nvCxnSpPr>
              <p:cNvPr id="33" name="直線コネクタ 32">
                <a:extLst>
                  <a:ext uri="{FF2B5EF4-FFF2-40B4-BE49-F238E27FC236}">
                    <a16:creationId xmlns:a16="http://schemas.microsoft.com/office/drawing/2014/main" id="{D41D8B8D-571E-F602-7613-E62388973E2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4" name="正方形/長方形 33">
              <a:extLst>
                <a:ext uri="{FF2B5EF4-FFF2-40B4-BE49-F238E27FC236}">
                  <a16:creationId xmlns:a16="http://schemas.microsoft.com/office/drawing/2014/main" id="{5664AA92-0C34-ECE4-4996-AE85F5C80105}"/>
                </a:ext>
              </a:extLst>
            </p:cNvPr>
            <p:cNvSpPr/>
            <p:nvPr/>
          </p:nvSpPr>
          <p:spPr>
            <a:xfrm>
              <a:off x="3884644" y="1974252"/>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06B5566F-5960-AF87-5DDD-7653702E85CC}"/>
                </a:ext>
              </a:extLst>
            </p:cNvPr>
            <p:cNvSpPr/>
            <p:nvPr/>
          </p:nvSpPr>
          <p:spPr>
            <a:xfrm>
              <a:off x="3884644" y="3078969"/>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ECA0857-F033-EA82-2630-B5F8BEFBB8B6}"/>
                </a:ext>
              </a:extLst>
            </p:cNvPr>
            <p:cNvSpPr/>
            <p:nvPr/>
          </p:nvSpPr>
          <p:spPr>
            <a:xfrm>
              <a:off x="3884644" y="4183686"/>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C18FB3F8-A0DB-D3BB-7ECF-CC8D2B353949}"/>
                </a:ext>
              </a:extLst>
            </p:cNvPr>
            <p:cNvSpPr/>
            <p:nvPr/>
          </p:nvSpPr>
          <p:spPr>
            <a:xfrm>
              <a:off x="3884644" y="5288402"/>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grpSp>
      <p:grpSp>
        <p:nvGrpSpPr>
          <p:cNvPr id="38" name="グループ化 37">
            <a:extLst>
              <a:ext uri="{FF2B5EF4-FFF2-40B4-BE49-F238E27FC236}">
                <a16:creationId xmlns:a16="http://schemas.microsoft.com/office/drawing/2014/main" id="{2A46AE98-0061-B520-C97E-EA5B6FEF6452}"/>
              </a:ext>
            </a:extLst>
          </p:cNvPr>
          <p:cNvGrpSpPr/>
          <p:nvPr/>
        </p:nvGrpSpPr>
        <p:grpSpPr>
          <a:xfrm>
            <a:off x="628650" y="1569598"/>
            <a:ext cx="1718310" cy="4773221"/>
            <a:chOff x="628650" y="1569598"/>
            <a:chExt cx="1591048" cy="4773221"/>
          </a:xfrm>
        </p:grpSpPr>
        <p:sp>
          <p:nvSpPr>
            <p:cNvPr id="39" name="正方形/長方形 38">
              <a:extLst>
                <a:ext uri="{FF2B5EF4-FFF2-40B4-BE49-F238E27FC236}">
                  <a16:creationId xmlns:a16="http://schemas.microsoft.com/office/drawing/2014/main" id="{4A0F7068-6DD4-C31B-DF77-D55EE78EAE6C}"/>
                </a:ext>
              </a:extLst>
            </p:cNvPr>
            <p:cNvSpPr/>
            <p:nvPr/>
          </p:nvSpPr>
          <p:spPr>
            <a:xfrm>
              <a:off x="628650" y="1974254"/>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grpSp>
          <p:nvGrpSpPr>
            <p:cNvPr id="40" name="グループ化 39">
              <a:extLst>
                <a:ext uri="{FF2B5EF4-FFF2-40B4-BE49-F238E27FC236}">
                  <a16:creationId xmlns:a16="http://schemas.microsoft.com/office/drawing/2014/main" id="{4DE92B38-2346-BDFD-8957-F58C91C5A0B1}"/>
                </a:ext>
              </a:extLst>
            </p:cNvPr>
            <p:cNvGrpSpPr/>
            <p:nvPr/>
          </p:nvGrpSpPr>
          <p:grpSpPr>
            <a:xfrm>
              <a:off x="628650" y="1569598"/>
              <a:ext cx="1591048" cy="234000"/>
              <a:chOff x="156000" y="1879963"/>
              <a:chExt cx="5760000" cy="288000"/>
            </a:xfrm>
          </p:grpSpPr>
          <p:sp>
            <p:nvSpPr>
              <p:cNvPr id="44" name="正方形/長方形 43">
                <a:extLst>
                  <a:ext uri="{FF2B5EF4-FFF2-40B4-BE49-F238E27FC236}">
                    <a16:creationId xmlns:a16="http://schemas.microsoft.com/office/drawing/2014/main" id="{5388C9CF-5461-A7D8-7B69-42C3EA7D79E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費目</a:t>
                </a:r>
              </a:p>
            </p:txBody>
          </p:sp>
          <p:cxnSp>
            <p:nvCxnSpPr>
              <p:cNvPr id="45" name="直線コネクタ 44">
                <a:extLst>
                  <a:ext uri="{FF2B5EF4-FFF2-40B4-BE49-F238E27FC236}">
                    <a16:creationId xmlns:a16="http://schemas.microsoft.com/office/drawing/2014/main" id="{8BEE237E-7AEB-AC04-FD74-558989A95F5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688641A2-949F-FFC3-0894-8CC6E123AA24}"/>
                </a:ext>
              </a:extLst>
            </p:cNvPr>
            <p:cNvSpPr/>
            <p:nvPr/>
          </p:nvSpPr>
          <p:spPr>
            <a:xfrm>
              <a:off x="628650" y="3078971"/>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8A2AA9ED-D0C1-C1C5-1D11-97B2188EF091}"/>
                </a:ext>
              </a:extLst>
            </p:cNvPr>
            <p:cNvSpPr/>
            <p:nvPr/>
          </p:nvSpPr>
          <p:spPr>
            <a:xfrm>
              <a:off x="628650" y="4183688"/>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7A95D348-6E65-3D08-4C91-E48E13EAFCE9}"/>
                </a:ext>
              </a:extLst>
            </p:cNvPr>
            <p:cNvSpPr/>
            <p:nvPr/>
          </p:nvSpPr>
          <p:spPr>
            <a:xfrm>
              <a:off x="628650" y="5288404"/>
              <a:ext cx="1591048" cy="105441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1600">
                  <a:solidFill>
                    <a:schemeClr val="tx1"/>
                  </a:solidFill>
                  <a:latin typeface="Meiryo UI" panose="020B0604030504040204" pitchFamily="50" charset="-128"/>
                  <a:ea typeface="Meiryo UI" panose="020B0604030504040204" pitchFamily="50" charset="-128"/>
                </a:rPr>
                <a:t>XX</a:t>
              </a:r>
              <a:endParaRPr lang="ja-JP" altLang="en-US" sz="1600">
                <a:solidFill>
                  <a:schemeClr val="tx1"/>
                </a:solidFill>
                <a:latin typeface="Meiryo UI" panose="020B0604030504040204" pitchFamily="50" charset="-128"/>
                <a:ea typeface="Meiryo UI" panose="020B0604030504040204" pitchFamily="50" charset="-128"/>
              </a:endParaRPr>
            </a:p>
          </p:txBody>
        </p:sp>
      </p:grpSp>
      <p:sp>
        <p:nvSpPr>
          <p:cNvPr id="46" name="正方形/長方形 45">
            <a:extLst>
              <a:ext uri="{FF2B5EF4-FFF2-40B4-BE49-F238E27FC236}">
                <a16:creationId xmlns:a16="http://schemas.microsoft.com/office/drawing/2014/main" id="{FB206FA2-0707-6F15-889F-6CE81FB93179}"/>
              </a:ext>
            </a:extLst>
          </p:cNvPr>
          <p:cNvSpPr/>
          <p:nvPr/>
        </p:nvSpPr>
        <p:spPr>
          <a:xfrm>
            <a:off x="2460482" y="1974254"/>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grpSp>
        <p:nvGrpSpPr>
          <p:cNvPr id="47" name="グループ化 46">
            <a:extLst>
              <a:ext uri="{FF2B5EF4-FFF2-40B4-BE49-F238E27FC236}">
                <a16:creationId xmlns:a16="http://schemas.microsoft.com/office/drawing/2014/main" id="{076BFFE6-2A1A-35F9-1141-2C655728C881}"/>
              </a:ext>
            </a:extLst>
          </p:cNvPr>
          <p:cNvGrpSpPr/>
          <p:nvPr/>
        </p:nvGrpSpPr>
        <p:grpSpPr>
          <a:xfrm>
            <a:off x="2460482" y="1569598"/>
            <a:ext cx="1310640" cy="234000"/>
            <a:chOff x="156000" y="1879963"/>
            <a:chExt cx="5760000" cy="288000"/>
          </a:xfrm>
        </p:grpSpPr>
        <p:sp>
          <p:nvSpPr>
            <p:cNvPr id="48" name="正方形/長方形 47">
              <a:extLst>
                <a:ext uri="{FF2B5EF4-FFF2-40B4-BE49-F238E27FC236}">
                  <a16:creationId xmlns:a16="http://schemas.microsoft.com/office/drawing/2014/main" id="{E5B71FF1-1582-5F58-67B1-6022084E3B5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金額</a:t>
              </a:r>
            </a:p>
          </p:txBody>
        </p:sp>
        <p:cxnSp>
          <p:nvCxnSpPr>
            <p:cNvPr id="49" name="直線コネクタ 48">
              <a:extLst>
                <a:ext uri="{FF2B5EF4-FFF2-40B4-BE49-F238E27FC236}">
                  <a16:creationId xmlns:a16="http://schemas.microsoft.com/office/drawing/2014/main" id="{4930CCB5-32D6-465F-FD4B-4FE18F4527B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3A8F81FC-D802-48A7-FC15-4E24884E8012}"/>
              </a:ext>
            </a:extLst>
          </p:cNvPr>
          <p:cNvSpPr/>
          <p:nvPr/>
        </p:nvSpPr>
        <p:spPr>
          <a:xfrm>
            <a:off x="2460482" y="3078971"/>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sp>
        <p:nvSpPr>
          <p:cNvPr id="51" name="正方形/長方形 50">
            <a:extLst>
              <a:ext uri="{FF2B5EF4-FFF2-40B4-BE49-F238E27FC236}">
                <a16:creationId xmlns:a16="http://schemas.microsoft.com/office/drawing/2014/main" id="{946778D8-DAD3-FF41-99A6-708D0907DFED}"/>
              </a:ext>
            </a:extLst>
          </p:cNvPr>
          <p:cNvSpPr/>
          <p:nvPr/>
        </p:nvSpPr>
        <p:spPr>
          <a:xfrm>
            <a:off x="2460482" y="4183688"/>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sp>
        <p:nvSpPr>
          <p:cNvPr id="52" name="正方形/長方形 51">
            <a:extLst>
              <a:ext uri="{FF2B5EF4-FFF2-40B4-BE49-F238E27FC236}">
                <a16:creationId xmlns:a16="http://schemas.microsoft.com/office/drawing/2014/main" id="{8D90D589-F4EB-17CE-F7CB-B68BFE71221E}"/>
              </a:ext>
            </a:extLst>
          </p:cNvPr>
          <p:cNvSpPr/>
          <p:nvPr/>
        </p:nvSpPr>
        <p:spPr>
          <a:xfrm>
            <a:off x="2460482" y="5288404"/>
            <a:ext cx="1310640" cy="105441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en-US" altLang="ja-JP" sz="1400">
                <a:solidFill>
                  <a:schemeClr val="bg1">
                    <a:lumMod val="50000"/>
                  </a:schemeClr>
                </a:solidFill>
                <a:latin typeface="Meiryo UI" panose="020B0604030504040204" pitchFamily="50" charset="-128"/>
                <a:ea typeface="Meiryo UI" panose="020B0604030504040204" pitchFamily="50" charset="-128"/>
              </a:rPr>
              <a:t>XX</a:t>
            </a:r>
            <a:r>
              <a:rPr lang="ja-JP" altLang="en-US" sz="1400">
                <a:solidFill>
                  <a:schemeClr val="bg1">
                    <a:lumMod val="50000"/>
                  </a:schemeClr>
                </a:solidFill>
                <a:latin typeface="Meiryo UI" panose="020B0604030504040204" pitchFamily="50" charset="-128"/>
                <a:ea typeface="Meiryo UI" panose="020B0604030504040204" pitchFamily="50" charset="-128"/>
              </a:rPr>
              <a:t>円</a:t>
            </a:r>
          </a:p>
        </p:txBody>
      </p:sp>
      <p:grpSp>
        <p:nvGrpSpPr>
          <p:cNvPr id="56" name="グループ化 55">
            <a:extLst>
              <a:ext uri="{FF2B5EF4-FFF2-40B4-BE49-F238E27FC236}">
                <a16:creationId xmlns:a16="http://schemas.microsoft.com/office/drawing/2014/main" id="{3E3BC1B6-AE51-12F0-631B-1042A31645E9}"/>
              </a:ext>
            </a:extLst>
          </p:cNvPr>
          <p:cNvGrpSpPr/>
          <p:nvPr/>
        </p:nvGrpSpPr>
        <p:grpSpPr>
          <a:xfrm>
            <a:off x="7963349" y="1564633"/>
            <a:ext cx="3600000" cy="4776940"/>
            <a:chOff x="3884644" y="1564633"/>
            <a:chExt cx="4037225" cy="4776940"/>
          </a:xfrm>
        </p:grpSpPr>
        <p:grpSp>
          <p:nvGrpSpPr>
            <p:cNvPr id="57" name="グループ化 56">
              <a:extLst>
                <a:ext uri="{FF2B5EF4-FFF2-40B4-BE49-F238E27FC236}">
                  <a16:creationId xmlns:a16="http://schemas.microsoft.com/office/drawing/2014/main" id="{F102D446-F627-E506-887F-B6BFA3CC3298}"/>
                </a:ext>
              </a:extLst>
            </p:cNvPr>
            <p:cNvGrpSpPr/>
            <p:nvPr/>
          </p:nvGrpSpPr>
          <p:grpSpPr>
            <a:xfrm>
              <a:off x="3884644" y="1564633"/>
              <a:ext cx="4037225" cy="234000"/>
              <a:chOff x="156000" y="1879963"/>
              <a:chExt cx="5760000" cy="288000"/>
            </a:xfrm>
          </p:grpSpPr>
          <p:sp>
            <p:nvSpPr>
              <p:cNvPr id="62" name="正方形/長方形 61">
                <a:extLst>
                  <a:ext uri="{FF2B5EF4-FFF2-40B4-BE49-F238E27FC236}">
                    <a16:creationId xmlns:a16="http://schemas.microsoft.com/office/drawing/2014/main" id="{C83FCBED-DA6E-8CC7-FA15-3BF7E2A2147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根拠となる証憑など</a:t>
                </a:r>
              </a:p>
            </p:txBody>
          </p:sp>
          <p:cxnSp>
            <p:nvCxnSpPr>
              <p:cNvPr id="63" name="直線コネクタ 62">
                <a:extLst>
                  <a:ext uri="{FF2B5EF4-FFF2-40B4-BE49-F238E27FC236}">
                    <a16:creationId xmlns:a16="http://schemas.microsoft.com/office/drawing/2014/main" id="{A56D9B26-1AC3-6EA8-226C-E115374A4D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8" name="正方形/長方形 57">
              <a:extLst>
                <a:ext uri="{FF2B5EF4-FFF2-40B4-BE49-F238E27FC236}">
                  <a16:creationId xmlns:a16="http://schemas.microsoft.com/office/drawing/2014/main" id="{C3547BCB-B424-840D-9642-A90F75412301}"/>
                </a:ext>
              </a:extLst>
            </p:cNvPr>
            <p:cNvSpPr/>
            <p:nvPr/>
          </p:nvSpPr>
          <p:spPr>
            <a:xfrm>
              <a:off x="3884644" y="1974252"/>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A27F485F-5785-382E-E97F-9B3CEB21FE61}"/>
                </a:ext>
              </a:extLst>
            </p:cNvPr>
            <p:cNvSpPr/>
            <p:nvPr/>
          </p:nvSpPr>
          <p:spPr>
            <a:xfrm>
              <a:off x="3884644" y="3078969"/>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7FB3DD89-FC84-3B61-3267-F38C478EE591}"/>
                </a:ext>
              </a:extLst>
            </p:cNvPr>
            <p:cNvSpPr/>
            <p:nvPr/>
          </p:nvSpPr>
          <p:spPr>
            <a:xfrm>
              <a:off x="3884644" y="4183686"/>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B5DEA25-40DE-6998-CA82-ED00EE265D3D}"/>
                </a:ext>
              </a:extLst>
            </p:cNvPr>
            <p:cNvSpPr/>
            <p:nvPr/>
          </p:nvSpPr>
          <p:spPr>
            <a:xfrm>
              <a:off x="3884644" y="5288402"/>
              <a:ext cx="4037225" cy="105317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bg1">
                      <a:lumMod val="50000"/>
                    </a:schemeClr>
                  </a:solidFill>
                  <a:latin typeface="Meiryo UI" panose="020B0604030504040204" pitchFamily="50" charset="-128"/>
                  <a:ea typeface="Meiryo UI" panose="020B0604030504040204" pitchFamily="50" charset="-128"/>
                </a:rPr>
                <a:t>例）</a:t>
              </a:r>
              <a:r>
                <a:rPr lang="en-US" altLang="ja-JP" sz="1400">
                  <a:solidFill>
                    <a:schemeClr val="bg1">
                      <a:lumMod val="50000"/>
                    </a:schemeClr>
                  </a:solidFill>
                  <a:latin typeface="Meiryo UI" panose="020B0604030504040204" pitchFamily="50" charset="-128"/>
                  <a:ea typeface="Meiryo UI" panose="020B0604030504040204" pitchFamily="50" charset="-128"/>
                </a:rPr>
                <a:t>xxx</a:t>
              </a:r>
              <a:endParaRPr lang="ja-JP" altLang="en-US" sz="1400">
                <a:solidFill>
                  <a:schemeClr val="bg1">
                    <a:lumMod val="50000"/>
                  </a:schemeClr>
                </a:solidFill>
                <a:latin typeface="Meiryo UI" panose="020B0604030504040204" pitchFamily="50" charset="-128"/>
                <a:ea typeface="Meiryo UI" panose="020B0604030504040204" pitchFamily="50" charset="-128"/>
              </a:endParaRPr>
            </a:p>
          </p:txBody>
        </p:sp>
      </p:grpSp>
      <p:sp>
        <p:nvSpPr>
          <p:cNvPr id="7" name="TextBox 51">
            <a:extLst>
              <a:ext uri="{FF2B5EF4-FFF2-40B4-BE49-F238E27FC236}">
                <a16:creationId xmlns:a16="http://schemas.microsoft.com/office/drawing/2014/main" id="{D27DA605-47BF-3497-C8EF-D33944A2AB19}"/>
              </a:ext>
            </a:extLst>
          </p:cNvPr>
          <p:cNvSpPr txBox="1"/>
          <p:nvPr/>
        </p:nvSpPr>
        <p:spPr>
          <a:xfrm>
            <a:off x="2739088" y="2538942"/>
            <a:ext cx="6713825" cy="1780116"/>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dirty="0">
                <a:solidFill>
                  <a:srgbClr val="2E3558"/>
                </a:solidFill>
                <a:latin typeface="Meiryo UI"/>
                <a:ea typeface="Meiryo UI"/>
              </a:rPr>
              <a:t>別紙の収支計画書に、設問に該当する詳細をご記載ください。</a:t>
            </a:r>
            <a:endParaRPr lang="en-US" altLang="ja-JP" sz="1400" dirty="0">
              <a:solidFill>
                <a:srgbClr val="2E3558"/>
              </a:solidFill>
              <a:latin typeface="Meiryo UI"/>
              <a:ea typeface="Meiryo UI"/>
            </a:endParaRPr>
          </a:p>
          <a:p>
            <a:pPr marL="371475" indent="-285750">
              <a:buFont typeface="Arial" panose="020B0604020202020204" pitchFamily="34" charset="0"/>
              <a:buChar char="•"/>
            </a:pPr>
            <a:r>
              <a:rPr lang="ja-JP" altLang="en-US" sz="1400" dirty="0">
                <a:solidFill>
                  <a:srgbClr val="2E3558"/>
                </a:solidFill>
                <a:latin typeface="Meiryo UI"/>
                <a:ea typeface="Meiryo UI"/>
              </a:rPr>
              <a:t>また、記載金額について、提出可能な証憑（費目・内容の根拠となる契約書や、業者・サプライヤーとのやり取りなど）がある場合は、収支計画書の「内訳詳細」</a:t>
            </a:r>
            <a:r>
              <a:rPr lang="en-US" altLang="ja-JP" sz="1400" dirty="0">
                <a:solidFill>
                  <a:srgbClr val="2E3558"/>
                </a:solidFill>
                <a:latin typeface="Meiryo UI"/>
                <a:ea typeface="Meiryo UI"/>
              </a:rPr>
              <a:t>I</a:t>
            </a:r>
            <a:r>
              <a:rPr lang="ja-JP" altLang="en-US" sz="1400" dirty="0">
                <a:solidFill>
                  <a:srgbClr val="2E3558"/>
                </a:solidFill>
                <a:latin typeface="Meiryo UI"/>
                <a:ea typeface="Meiryo UI"/>
              </a:rPr>
              <a:t>列のチェックボックスにチェックを入れ、申請書類と共にご提出ください。</a:t>
            </a:r>
            <a:endParaRPr lang="en-US" altLang="ja-JP" sz="1400" dirty="0">
              <a:solidFill>
                <a:srgbClr val="2E3558"/>
              </a:solidFill>
              <a:latin typeface="Meiryo UI"/>
              <a:ea typeface="Meiryo UI"/>
            </a:endParaRPr>
          </a:p>
        </p:txBody>
      </p:sp>
    </p:spTree>
    <p:extLst>
      <p:ext uri="{BB962C8B-B14F-4D97-AF65-F5344CB8AC3E}">
        <p14:creationId xmlns:p14="http://schemas.microsoft.com/office/powerpoint/2010/main" val="401321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749C4-5DC2-E144-A6E2-BA5B0C25378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981C591-9524-EC67-7656-D4A673FF5CDC}"/>
              </a:ext>
            </a:extLst>
          </p:cNvPr>
          <p:cNvSpPr>
            <a:spLocks noGrp="1"/>
          </p:cNvSpPr>
          <p:nvPr>
            <p:ph type="title"/>
          </p:nvPr>
        </p:nvSpPr>
        <p:spPr>
          <a:xfrm>
            <a:off x="629325" y="3096602"/>
            <a:ext cx="10933350" cy="664797"/>
          </a:xfrm>
        </p:spPr>
        <p:txBody>
          <a:bodyPr vert="horz" rIns="0">
            <a:spAutoFit/>
          </a:bodyPr>
          <a:lstStyle/>
          <a:p>
            <a:pPr algn="ctr"/>
            <a:r>
              <a:rPr kumimoji="1" lang="zh-TW" altLang="en-US" sz="4800" b="1">
                <a:solidFill>
                  <a:schemeClr val="tx1"/>
                </a:solidFill>
              </a:rPr>
              <a:t>（２）</a:t>
            </a:r>
            <a:r>
              <a:rPr kumimoji="1" lang="ja-JP" altLang="en-US" sz="4800" b="1">
                <a:solidFill>
                  <a:schemeClr val="tx1"/>
                </a:solidFill>
              </a:rPr>
              <a:t>加点</a:t>
            </a:r>
            <a:r>
              <a:rPr kumimoji="1" lang="zh-TW" altLang="en-US" sz="4800" b="1">
                <a:solidFill>
                  <a:schemeClr val="tx1"/>
                </a:solidFill>
              </a:rPr>
              <a:t>審査</a:t>
            </a:r>
            <a:endParaRPr kumimoji="1" lang="ja-JP" altLang="en-US" sz="4800" b="1">
              <a:solidFill>
                <a:schemeClr val="tx1"/>
              </a:solidFill>
            </a:endParaRPr>
          </a:p>
        </p:txBody>
      </p:sp>
    </p:spTree>
    <p:extLst>
      <p:ext uri="{BB962C8B-B14F-4D97-AF65-F5344CB8AC3E}">
        <p14:creationId xmlns:p14="http://schemas.microsoft.com/office/powerpoint/2010/main" val="2126218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47E52-BB87-97D2-FCDF-F386AA43F83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6EDCDB8-E04E-B2C1-AFE6-F7D073681CDE}"/>
              </a:ext>
            </a:extLst>
          </p:cNvPr>
          <p:cNvSpPr>
            <a:spLocks noGrp="1"/>
          </p:cNvSpPr>
          <p:nvPr>
            <p:ph type="title"/>
          </p:nvPr>
        </p:nvSpPr>
        <p:spPr>
          <a:xfrm>
            <a:off x="629325" y="2431804"/>
            <a:ext cx="10933350" cy="1329595"/>
          </a:xfrm>
        </p:spPr>
        <p:txBody>
          <a:bodyPr vert="horz" rIns="0">
            <a:spAutoFit/>
          </a:bodyPr>
          <a:lstStyle/>
          <a:p>
            <a:pPr algn="ctr"/>
            <a:r>
              <a:rPr kumimoji="1" lang="ja-JP" altLang="en-US" sz="4800" b="1">
                <a:solidFill>
                  <a:schemeClr val="tx1"/>
                </a:solidFill>
              </a:rPr>
              <a:t>ア．経済安全保障上の必要性と、</a:t>
            </a:r>
            <a:br>
              <a:rPr kumimoji="1" lang="en-US" altLang="ja-JP" sz="4800" b="1">
                <a:solidFill>
                  <a:schemeClr val="tx1"/>
                </a:solidFill>
              </a:rPr>
            </a:br>
            <a:r>
              <a:rPr kumimoji="1" lang="ja-JP" altLang="en-US" sz="4800" b="1">
                <a:solidFill>
                  <a:schemeClr val="tx1"/>
                </a:solidFill>
              </a:rPr>
              <a:t>調達計画の具体性</a:t>
            </a:r>
          </a:p>
        </p:txBody>
      </p:sp>
    </p:spTree>
    <p:extLst>
      <p:ext uri="{BB962C8B-B14F-4D97-AF65-F5344CB8AC3E}">
        <p14:creationId xmlns:p14="http://schemas.microsoft.com/office/powerpoint/2010/main" val="4287272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AB9B4-E8AF-7D79-C899-D4E785D15F95}"/>
            </a:ext>
          </a:extLst>
        </p:cNvPr>
        <p:cNvGrpSpPr/>
        <p:nvPr/>
      </p:nvGrpSpPr>
      <p:grpSpPr>
        <a:xfrm>
          <a:off x="0" y="0"/>
          <a:ext cx="0" cy="0"/>
          <a:chOff x="0" y="0"/>
          <a:chExt cx="0" cy="0"/>
        </a:xfrm>
      </p:grpSpPr>
      <p:sp>
        <p:nvSpPr>
          <p:cNvPr id="8" name="正方形/長方形 6">
            <a:extLst>
              <a:ext uri="{FF2B5EF4-FFF2-40B4-BE49-F238E27FC236}">
                <a16:creationId xmlns:a16="http://schemas.microsoft.com/office/drawing/2014/main" id="{DA8F21D2-2B95-D014-53B4-9F0D09A173BF}"/>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6535D2F4-22B4-790B-4351-DDB5EBBA2D01}"/>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ア．経済安全保障上の必要性と、調達計画の具体性</a:t>
            </a:r>
            <a:endParaRPr lang="ja-JP" altLang="en-US"/>
          </a:p>
        </p:txBody>
      </p:sp>
      <p:sp>
        <p:nvSpPr>
          <p:cNvPr id="6" name="コンテンツ プレースホルダー 5">
            <a:extLst>
              <a:ext uri="{FF2B5EF4-FFF2-40B4-BE49-F238E27FC236}">
                <a16:creationId xmlns:a16="http://schemas.microsoft.com/office/drawing/2014/main" id="{580A2AFF-D7B7-B28F-F2AC-827459D79285}"/>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切替等を行わなかった場合に供給制約</a:t>
            </a:r>
            <a:r>
              <a:rPr lang="en-US" altLang="ja-JP">
                <a:solidFill>
                  <a:srgbClr val="3F4350"/>
                </a:solidFill>
                <a:latin typeface="Meiryo UI"/>
                <a:ea typeface="Meiryo UI"/>
              </a:rPr>
              <a:t>/</a:t>
            </a:r>
            <a:r>
              <a:rPr lang="ja-JP" altLang="en-US">
                <a:solidFill>
                  <a:srgbClr val="3F4350"/>
                </a:solidFill>
                <a:latin typeface="Meiryo UI"/>
                <a:ea typeface="Meiryo UI"/>
              </a:rPr>
              <a:t>途絶のリスクがあるか</a:t>
            </a:r>
          </a:p>
        </p:txBody>
      </p:sp>
      <p:sp>
        <p:nvSpPr>
          <p:cNvPr id="16" name="TextBox 51">
            <a:extLst>
              <a:ext uri="{FF2B5EF4-FFF2-40B4-BE49-F238E27FC236}">
                <a16:creationId xmlns:a16="http://schemas.microsoft.com/office/drawing/2014/main" id="{DE3C4323-C82D-201D-3774-74AB5CEBE7AD}"/>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切替等を行わなかった場合に供給制約</a:t>
            </a:r>
            <a:r>
              <a:rPr lang="en-US" altLang="ja-JP" sz="1400">
                <a:solidFill>
                  <a:srgbClr val="2E3558"/>
                </a:solidFill>
                <a:latin typeface="Meiryo UI"/>
                <a:ea typeface="Meiryo UI"/>
              </a:rPr>
              <a:t>/</a:t>
            </a:r>
            <a:r>
              <a:rPr lang="ja-JP" altLang="en-US" sz="1400">
                <a:solidFill>
                  <a:srgbClr val="2E3558"/>
                </a:solidFill>
                <a:latin typeface="Meiryo UI"/>
                <a:ea typeface="Meiryo UI"/>
              </a:rPr>
              <a:t>途絶のリスクをなるべく具体的に書いてください。</a:t>
            </a:r>
          </a:p>
        </p:txBody>
      </p:sp>
    </p:spTree>
    <p:extLst>
      <p:ext uri="{BB962C8B-B14F-4D97-AF65-F5344CB8AC3E}">
        <p14:creationId xmlns:p14="http://schemas.microsoft.com/office/powerpoint/2010/main" val="225648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799CC-D3B9-2145-A7B6-208AF44BE56F}"/>
            </a:ext>
          </a:extLst>
        </p:cNvPr>
        <p:cNvGrpSpPr/>
        <p:nvPr/>
      </p:nvGrpSpPr>
      <p:grpSpPr>
        <a:xfrm>
          <a:off x="0" y="0"/>
          <a:ext cx="0" cy="0"/>
          <a:chOff x="0" y="0"/>
          <a:chExt cx="0" cy="0"/>
        </a:xfrm>
      </p:grpSpPr>
      <p:sp>
        <p:nvSpPr>
          <p:cNvPr id="8" name="正方形/長方形 6">
            <a:extLst>
              <a:ext uri="{FF2B5EF4-FFF2-40B4-BE49-F238E27FC236}">
                <a16:creationId xmlns:a16="http://schemas.microsoft.com/office/drawing/2014/main" id="{4176FA93-2682-7332-7594-970FCB1AD014}"/>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169938B1-8B81-72B5-AA1A-06CD84A99A62}"/>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ア．経済安全保障上の必要性と、調達計画の具体性</a:t>
            </a:r>
            <a:endParaRPr lang="ja-JP" altLang="en-US"/>
          </a:p>
        </p:txBody>
      </p:sp>
      <p:sp>
        <p:nvSpPr>
          <p:cNvPr id="6" name="コンテンツ プレースホルダー 5">
            <a:extLst>
              <a:ext uri="{FF2B5EF4-FFF2-40B4-BE49-F238E27FC236}">
                <a16:creationId xmlns:a16="http://schemas.microsoft.com/office/drawing/2014/main" id="{D9F66D69-081F-805D-EC6E-24495788FC5B}"/>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切替えの対象となる重要鉱物等の偏在性があるか</a:t>
            </a:r>
          </a:p>
        </p:txBody>
      </p:sp>
      <p:sp>
        <p:nvSpPr>
          <p:cNvPr id="16" name="TextBox 51">
            <a:extLst>
              <a:ext uri="{FF2B5EF4-FFF2-40B4-BE49-F238E27FC236}">
                <a16:creationId xmlns:a16="http://schemas.microsoft.com/office/drawing/2014/main" id="{70432833-8CA8-CF86-40F0-B33003C4973D}"/>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切替えの対象となる重要鉱物等の偏在性を</a:t>
            </a:r>
            <a:r>
              <a:rPr lang="ja-JP" sz="1400">
                <a:solidFill>
                  <a:srgbClr val="2E3558"/>
                </a:solidFill>
                <a:latin typeface="Meiryo UI"/>
                <a:ea typeface="Meiryo UI"/>
              </a:rPr>
              <a:t>なるべく具体的に書いてください。</a:t>
            </a:r>
            <a:endParaRPr lang="ja-JP" sz="1400">
              <a:solidFill>
                <a:srgbClr val="000000"/>
              </a:solidFill>
              <a:latin typeface="Meiryo UI"/>
              <a:ea typeface="Meiryo UI"/>
            </a:endParaRPr>
          </a:p>
        </p:txBody>
      </p:sp>
    </p:spTree>
    <p:extLst>
      <p:ext uri="{BB962C8B-B14F-4D97-AF65-F5344CB8AC3E}">
        <p14:creationId xmlns:p14="http://schemas.microsoft.com/office/powerpoint/2010/main" val="17760988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397B0-4A4B-3446-7C7F-F7E7CACE9452}"/>
            </a:ext>
          </a:extLst>
        </p:cNvPr>
        <p:cNvGrpSpPr/>
        <p:nvPr/>
      </p:nvGrpSpPr>
      <p:grpSpPr>
        <a:xfrm>
          <a:off x="0" y="0"/>
          <a:ext cx="0" cy="0"/>
          <a:chOff x="0" y="0"/>
          <a:chExt cx="0" cy="0"/>
        </a:xfrm>
      </p:grpSpPr>
      <p:sp>
        <p:nvSpPr>
          <p:cNvPr id="8" name="正方形/長方形 6">
            <a:extLst>
              <a:ext uri="{FF2B5EF4-FFF2-40B4-BE49-F238E27FC236}">
                <a16:creationId xmlns:a16="http://schemas.microsoft.com/office/drawing/2014/main" id="{7BBD38DC-F3A9-E359-9822-886493674A11}"/>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79DBEFBF-3940-A4D1-4E31-654C910587AA}"/>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ア．経済安全保障上の必要性と、調達計画の具体性</a:t>
            </a:r>
            <a:endParaRPr lang="ja-JP" altLang="en-US"/>
          </a:p>
        </p:txBody>
      </p:sp>
      <p:sp>
        <p:nvSpPr>
          <p:cNvPr id="6" name="コンテンツ プレースホルダー 5">
            <a:extLst>
              <a:ext uri="{FF2B5EF4-FFF2-40B4-BE49-F238E27FC236}">
                <a16:creationId xmlns:a16="http://schemas.microsoft.com/office/drawing/2014/main" id="{5B69A309-2ECC-9748-7165-44C999137E08}"/>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切替える調達先について、将来的な供給安定性が確保されているか</a:t>
            </a:r>
          </a:p>
        </p:txBody>
      </p:sp>
      <p:sp>
        <p:nvSpPr>
          <p:cNvPr id="16" name="TextBox 51">
            <a:extLst>
              <a:ext uri="{FF2B5EF4-FFF2-40B4-BE49-F238E27FC236}">
                <a16:creationId xmlns:a16="http://schemas.microsoft.com/office/drawing/2014/main" id="{E6880414-CD06-759C-F4B2-43B362E25299}"/>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切替える調達先の将来的な供給安定性確保の根拠を</a:t>
            </a:r>
            <a:br>
              <a:rPr lang="en-US" altLang="ja-JP" sz="1400">
                <a:solidFill>
                  <a:srgbClr val="2E3558"/>
                </a:solidFill>
                <a:latin typeface="Meiryo UI"/>
                <a:ea typeface="Meiryo UI"/>
              </a:rPr>
            </a:br>
            <a:r>
              <a:rPr lang="ja-JP" sz="1400">
                <a:solidFill>
                  <a:srgbClr val="2E3558"/>
                </a:solidFill>
                <a:latin typeface="Meiryo UI"/>
                <a:ea typeface="Meiryo UI"/>
              </a:rPr>
              <a:t>なるべく具体的に書いてください</a:t>
            </a:r>
            <a:r>
              <a:rPr lang="ja-JP" altLang="en-US" sz="1400">
                <a:solidFill>
                  <a:srgbClr val="2E3558"/>
                </a:solidFill>
                <a:latin typeface="Meiryo UI"/>
                <a:ea typeface="Meiryo UI"/>
              </a:rPr>
              <a:t>。</a:t>
            </a:r>
            <a:endParaRPr lang="ja-JP" altLang="en-US">
              <a:ea typeface="ＭＳ Ｐゴシック"/>
              <a:cs typeface="Arial" panose="020B0604020202020204"/>
            </a:endParaRPr>
          </a:p>
        </p:txBody>
      </p:sp>
    </p:spTree>
    <p:extLst>
      <p:ext uri="{BB962C8B-B14F-4D97-AF65-F5344CB8AC3E}">
        <p14:creationId xmlns:p14="http://schemas.microsoft.com/office/powerpoint/2010/main" val="746887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6425B11-6F79-CAD8-9198-0A3A40A7733A}"/>
            </a:ext>
          </a:extLst>
        </p:cNvPr>
        <p:cNvGrpSpPr/>
        <p:nvPr/>
      </p:nvGrpSpPr>
      <p:grpSpPr>
        <a:xfrm>
          <a:off x="0" y="0"/>
          <a:ext cx="0" cy="0"/>
          <a:chOff x="0" y="0"/>
          <a:chExt cx="0" cy="0"/>
        </a:xfrm>
      </p:grpSpPr>
      <p:sp>
        <p:nvSpPr>
          <p:cNvPr id="3" name="Title 6">
            <a:extLst>
              <a:ext uri="{FF2B5EF4-FFF2-40B4-BE49-F238E27FC236}">
                <a16:creationId xmlns:a16="http://schemas.microsoft.com/office/drawing/2014/main" id="{D59449CE-E754-F7DE-84E4-A25E22EA8F26}"/>
              </a:ext>
            </a:extLst>
          </p:cNvPr>
          <p:cNvSpPr txBox="1">
            <a:spLocks/>
          </p:cNvSpPr>
          <p:nvPr/>
        </p:nvSpPr>
        <p:spPr bwMode="blackWhite">
          <a:xfrm>
            <a:off x="609747" y="1100667"/>
            <a:ext cx="10972506" cy="464820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＜注意事項＞</a:t>
            </a: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indent="-342900">
              <a:buAutoNum type="circleNumDbPlain"/>
              <a:defRPr/>
            </a:pPr>
            <a:r>
              <a:rPr kumimoji="1" lang="ja-JP" altLang="en-US" sz="1800" b="0" i="0" u="none" strike="noStrike" kern="1200" cap="none" spc="0" normalizeH="0" baseline="0" noProof="0">
                <a:ln>
                  <a:noFill/>
                </a:ln>
                <a:solidFill>
                  <a:srgbClr val="000000"/>
                </a:solidFill>
                <a:effectLst/>
                <a:uLnTx/>
                <a:uFillTx/>
                <a:latin typeface="Meiryo UI"/>
                <a:ea typeface="Meiryo UI"/>
                <a:sym typeface="Trebuchet MS" panose="020B0603020202020204" pitchFamily="34" charset="0"/>
              </a:rPr>
              <a:t>本資料に記載している項目に必要情報を入力し、</a:t>
            </a:r>
            <a:r>
              <a:rPr kumimoji="1" lang="zh-TW" sz="1800" b="0" i="0" u="none" strike="noStrike" kern="1200" cap="none" spc="0" normalizeH="0" baseline="0" noProof="0">
                <a:ln>
                  <a:noFill/>
                </a:ln>
                <a:solidFill>
                  <a:srgbClr val="000000"/>
                </a:solidFill>
                <a:effectLst/>
                <a:uLnTx/>
                <a:uFillTx/>
                <a:latin typeface="Meiryo UI"/>
                <a:ea typeface="Meiryo UI"/>
                <a:sym typeface="Trebuchet MS" panose="020B0603020202020204" pitchFamily="34" charset="0"/>
              </a:rPr>
              <a:t>補助事業</a:t>
            </a:r>
            <a:r>
              <a:rPr kumimoji="1" lang="ja-JP" sz="1800">
                <a:solidFill>
                  <a:srgbClr val="000000"/>
                </a:solidFill>
                <a:latin typeface="Meiryo UI"/>
                <a:ea typeface="Meiryo UI"/>
              </a:rPr>
              <a:t>を含めた</a:t>
            </a:r>
            <a:r>
              <a:rPr kumimoji="1" lang="ja-JP" altLang="en-US" sz="1800">
                <a:solidFill>
                  <a:srgbClr val="000000"/>
                </a:solidFill>
                <a:latin typeface="Meiryo UI"/>
                <a:ea typeface="Meiryo UI"/>
              </a:rPr>
              <a:t>情報処理・サービス・製造産業事業費補助金（重要鉱物に係るサプライチェーン強靱化事業）</a:t>
            </a:r>
            <a:r>
              <a:rPr kumimoji="1" lang="ja-JP" sz="1800">
                <a:solidFill>
                  <a:srgbClr val="000000"/>
                </a:solidFill>
                <a:latin typeface="Meiryo UI"/>
                <a:ea typeface="Meiryo UI"/>
              </a:rPr>
              <a:t>（以降、</a:t>
            </a:r>
            <a:r>
              <a:rPr kumimoji="1" lang="en-US" altLang="ja-JP" sz="1800">
                <a:solidFill>
                  <a:srgbClr val="000000"/>
                </a:solidFill>
                <a:latin typeface="Meiryo UI"/>
                <a:ea typeface="Meiryo UI"/>
              </a:rPr>
              <a:t>cm-</a:t>
            </a:r>
            <a:r>
              <a:rPr kumimoji="1" lang="en-US" altLang="ja-JP" sz="1800" err="1">
                <a:solidFill>
                  <a:srgbClr val="000000"/>
                </a:solidFill>
                <a:latin typeface="Meiryo UI"/>
                <a:ea typeface="Meiryo UI"/>
              </a:rPr>
              <a:t>ssc</a:t>
            </a:r>
            <a:r>
              <a:rPr kumimoji="1" lang="ja-JP" altLang="en-US" sz="1800">
                <a:solidFill>
                  <a:srgbClr val="000000"/>
                </a:solidFill>
                <a:latin typeface="Meiryo UI"/>
                <a:ea typeface="Meiryo UI"/>
              </a:rPr>
              <a:t>）</a:t>
            </a:r>
            <a:r>
              <a:rPr kumimoji="1" lang="ja-JP" sz="1800" b="0" i="0" u="none" strike="noStrike" kern="1200" cap="none" spc="0" normalizeH="0" baseline="0" noProof="0">
                <a:ln>
                  <a:noFill/>
                </a:ln>
                <a:solidFill>
                  <a:srgbClr val="000000"/>
                </a:solidFill>
                <a:effectLst/>
                <a:uLnTx/>
                <a:uFillTx/>
                <a:latin typeface="Meiryo UI"/>
                <a:ea typeface="Meiryo UI"/>
                <a:sym typeface="Trebuchet MS" panose="020B0603020202020204" pitchFamily="34" charset="0"/>
              </a:rPr>
              <a:t>の</a:t>
            </a:r>
            <a:r>
              <a:rPr kumimoji="1" lang="ja-JP" sz="1800">
                <a:solidFill>
                  <a:srgbClr val="000000"/>
                </a:solidFill>
                <a:latin typeface="Meiryo UI"/>
                <a:ea typeface="Meiryo UI"/>
              </a:rPr>
              <a:t>事業</a:t>
            </a:r>
            <a:r>
              <a:rPr kumimoji="1" lang="ja-JP" sz="1800" b="0" i="0" u="none" strike="noStrike" kern="1200" cap="none" spc="0" normalizeH="0" baseline="0" noProof="0">
                <a:ln>
                  <a:noFill/>
                </a:ln>
                <a:solidFill>
                  <a:srgbClr val="000000"/>
                </a:solidFill>
                <a:effectLst/>
                <a:uLnTx/>
                <a:uFillTx/>
                <a:latin typeface="Meiryo UI"/>
                <a:ea typeface="Meiryo UI"/>
                <a:sym typeface="Trebuchet MS" panose="020B0603020202020204" pitchFamily="34" charset="0"/>
              </a:rPr>
              <a:t>計画</a:t>
            </a:r>
            <a:r>
              <a:rPr kumimoji="1" lang="ja-JP" altLang="en-US" sz="1800" b="0" i="0" u="none" strike="noStrike" kern="1200" cap="none" spc="0" normalizeH="0" baseline="0" noProof="0">
                <a:ln>
                  <a:noFill/>
                </a:ln>
                <a:solidFill>
                  <a:srgbClr val="000000"/>
                </a:solidFill>
                <a:effectLst/>
                <a:uLnTx/>
                <a:uFillTx/>
                <a:latin typeface="Meiryo UI"/>
                <a:ea typeface="Meiryo UI"/>
                <a:sym typeface="Trebuchet MS" panose="020B0603020202020204" pitchFamily="34" charset="0"/>
              </a:rPr>
              <a:t>を作成してください。</a:t>
            </a:r>
            <a:endParaRPr lang="en-US" altLang="ja-JP" sz="1800" b="0" i="0" u="none" strike="noStrike" kern="1200" cap="none" spc="0" normalizeH="0" baseline="0" noProof="0">
              <a:ln>
                <a:noFill/>
              </a:ln>
              <a:solidFill>
                <a:srgbClr val="000000"/>
              </a:solidFill>
              <a:effectLst/>
              <a:uLnTx/>
              <a:uFillTx/>
              <a:latin typeface="Meiryo UI"/>
              <a:ea typeface="Meiryo UI"/>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r>
              <a:rPr kumimoji="1" lang="ja-JP" altLang="en-US" sz="1800" b="1" i="0" u="sng"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フォーマットはあくまで例示であり、各項目を１枚にまとめていただく必要はございません。</a:t>
            </a:r>
            <a:br>
              <a:rPr kumimoji="1" lang="en-US" altLang="ja-JP" sz="1800" b="1" i="0" u="sng"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br>
            <a:r>
              <a:rPr kumimoji="1" lang="ja-JP" altLang="en-US" sz="1800" b="1" i="0" u="sng"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必要な分量</a:t>
            </a: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で計画のご説明を記載いただければと思います。</a:t>
            </a:r>
            <a:br>
              <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b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なお、</a:t>
            </a:r>
            <a:r>
              <a:rPr kumimoji="1" lang="ja-JP" altLang="en-US" sz="1800" b="1" i="0" u="sng"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引用データ等の記載は、その出典を明記する</a:t>
            </a: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ようお願いします。</a:t>
            </a: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資料の体裁の変更は自由ですが、各ページの記載ガイドについて十分な言及がない場合は、審査において十分に評価されない可能性がありますのでご留意ください。</a:t>
            </a: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必要に応じて、参考資料（自由様式）を挿入して下さい。</a:t>
            </a: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endPar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r>
              <a:rPr kumimoji="1" lang="ja-JP" altLang="en-US"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応募にあたっては、公募要領等をご覧下さい。</a:t>
            </a:r>
            <a:br>
              <a:rPr kumimoji="1" lang="en-US" altLang="ja-JP" sz="180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br>
            <a:r>
              <a:rPr kumimoji="1" lang="ja-JP" altLang="en-US" sz="1800" b="1" i="0" u="sng"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審査の結果、採択され、事業を実施するには、これらの内容に同意いただくことが必要です。</a:t>
            </a:r>
            <a:endParaRPr kumimoji="1" lang="en-US" altLang="ja-JP" sz="1800" b="1" i="0" u="sng"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mj-ea"/>
              <a:buAutoNum type="circleNumDbPlain" startAt="2"/>
              <a:tabLst/>
              <a:defRPr/>
            </a:pPr>
            <a:endParaRPr lang="en-US" altLang="ja-JP" sz="1800" b="1" i="0" u="sng" strike="noStrike" kern="120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val="2723411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96414-BA4E-E908-82AB-17A750ECB1F4}"/>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F56F6B7F-3685-3647-3E05-14033074458B}"/>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ア．経済安全保障上の必要性と、調達計画の具体性</a:t>
            </a:r>
            <a:endParaRPr lang="ja-JP" altLang="en-US"/>
          </a:p>
        </p:txBody>
      </p:sp>
      <p:sp>
        <p:nvSpPr>
          <p:cNvPr id="6" name="コンテンツ プレースホルダー 5">
            <a:extLst>
              <a:ext uri="{FF2B5EF4-FFF2-40B4-BE49-F238E27FC236}">
                <a16:creationId xmlns:a16="http://schemas.microsoft.com/office/drawing/2014/main" id="{47BC2E94-FF8E-F924-826B-4DC595B4C4A3}"/>
              </a:ext>
            </a:extLst>
          </p:cNvPr>
          <p:cNvSpPr>
            <a:spLocks noGrp="1"/>
          </p:cNvSpPr>
          <p:nvPr>
            <p:ph sz="quarter" idx="10"/>
          </p:nvPr>
        </p:nvSpPr>
        <p:spPr/>
        <p:txBody>
          <a:bodyPr vert="horz" lIns="0" tIns="0" rIns="0" bIns="0" rtlCol="0" anchor="t">
            <a:noAutofit/>
          </a:bodyPr>
          <a:lstStyle/>
          <a:p>
            <a:pPr>
              <a:buNone/>
            </a:pPr>
            <a:r>
              <a:rPr lang="ja-JP" altLang="en-US">
                <a:solidFill>
                  <a:srgbClr val="3F4350"/>
                </a:solidFill>
                <a:latin typeface="Meiryo UI"/>
                <a:ea typeface="Meiryo UI"/>
              </a:rPr>
              <a:t>切替評価を行う部品について中長期的に調達する計画があるか</a:t>
            </a:r>
          </a:p>
          <a:p>
            <a:pPr>
              <a:buNone/>
            </a:pPr>
            <a:r>
              <a:rPr lang="ja-JP">
                <a:solidFill>
                  <a:srgbClr val="3F4350"/>
                </a:solidFill>
              </a:rPr>
              <a:t>上記の計画の中で、供給リスクの低減が具体的に示されているか</a:t>
            </a:r>
            <a:endParaRPr lang="ja-JP"/>
          </a:p>
        </p:txBody>
      </p:sp>
      <p:sp>
        <p:nvSpPr>
          <p:cNvPr id="10" name="AutoShape 41">
            <a:extLst>
              <a:ext uri="{FF2B5EF4-FFF2-40B4-BE49-F238E27FC236}">
                <a16:creationId xmlns:a16="http://schemas.microsoft.com/office/drawing/2014/main" id="{0FDA1DED-B98F-F7D2-8E35-21E2A87B70F7}"/>
              </a:ext>
            </a:extLst>
          </p:cNvPr>
          <p:cNvSpPr>
            <a:spLocks noChangeArrowheads="1"/>
          </p:cNvSpPr>
          <p:nvPr/>
        </p:nvSpPr>
        <p:spPr bwMode="auto">
          <a:xfrm>
            <a:off x="1953068" y="1838885"/>
            <a:ext cx="2418605" cy="391907"/>
          </a:xfrm>
          <a:prstGeom prst="homePlate">
            <a:avLst>
              <a:gd name="adj" fmla="val 12804"/>
            </a:avLst>
          </a:prstGeom>
          <a:solidFill>
            <a:schemeClr val="bg1">
              <a:lumMod val="95000"/>
              <a:alpha val="70000"/>
            </a:schemeClr>
          </a:solidFill>
          <a:ln w="9525" cap="rnd" cmpd="sng" algn="ctr">
            <a:solidFill>
              <a:schemeClr val="tx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lstStyle>
            <a:lvl1pPr>
              <a:defRPr sz="1200" b="1">
                <a:solidFill>
                  <a:schemeClr val="tx1"/>
                </a:solidFill>
                <a:latin typeface="Arial" panose="020B0604020202020204" pitchFamily="34" charset="0"/>
              </a:defRPr>
            </a:lvl1pPr>
            <a:lvl2pPr marL="742950" indent="-285750">
              <a:defRPr sz="1200" b="1">
                <a:solidFill>
                  <a:schemeClr val="tx1"/>
                </a:solidFill>
                <a:latin typeface="Arial" panose="020B0604020202020204" pitchFamily="34" charset="0"/>
              </a:defRPr>
            </a:lvl2pPr>
            <a:lvl3pPr marL="1143000" indent="-228600">
              <a:defRPr sz="1200" b="1">
                <a:solidFill>
                  <a:schemeClr val="tx1"/>
                </a:solidFill>
                <a:latin typeface="Arial" panose="020B0604020202020204" pitchFamily="34" charset="0"/>
              </a:defRPr>
            </a:lvl3pPr>
            <a:lvl4pPr marL="1600200" indent="-228600">
              <a:defRPr sz="1200" b="1">
                <a:solidFill>
                  <a:schemeClr val="tx1"/>
                </a:solidFill>
                <a:latin typeface="Arial" panose="020B0604020202020204" pitchFamily="34" charset="0"/>
              </a:defRPr>
            </a:lvl4pPr>
            <a:lvl5pPr marL="2057400" indent="-228600">
              <a:defRPr sz="1200" b="1">
                <a:solidFill>
                  <a:schemeClr val="tx1"/>
                </a:solidFill>
                <a:latin typeface="Arial" panose="020B0604020202020204" pitchFamily="34" charset="0"/>
              </a:defRPr>
            </a:lvl5pPr>
            <a:lvl6pPr marL="2514600" indent="-228600" eaLnBrk="0" fontAlgn="base" hangingPunct="0">
              <a:spcBef>
                <a:spcPct val="0"/>
              </a:spcBef>
              <a:spcAft>
                <a:spcPct val="0"/>
              </a:spcAft>
              <a:defRPr sz="1200" b="1">
                <a:solidFill>
                  <a:schemeClr val="tx1"/>
                </a:solidFill>
                <a:latin typeface="Arial" panose="020B0604020202020204" pitchFamily="34" charset="0"/>
              </a:defRPr>
            </a:lvl6pPr>
            <a:lvl7pPr marL="2971800" indent="-228600" eaLnBrk="0" fontAlgn="base" hangingPunct="0">
              <a:spcBef>
                <a:spcPct val="0"/>
              </a:spcBef>
              <a:spcAft>
                <a:spcPct val="0"/>
              </a:spcAft>
              <a:defRPr sz="1200" b="1">
                <a:solidFill>
                  <a:schemeClr val="tx1"/>
                </a:solidFill>
                <a:latin typeface="Arial" panose="020B0604020202020204" pitchFamily="34" charset="0"/>
              </a:defRPr>
            </a:lvl7pPr>
            <a:lvl8pPr marL="3429000" indent="-228600" eaLnBrk="0" fontAlgn="base" hangingPunct="0">
              <a:spcBef>
                <a:spcPct val="0"/>
              </a:spcBef>
              <a:spcAft>
                <a:spcPct val="0"/>
              </a:spcAft>
              <a:defRPr sz="1200" b="1">
                <a:solidFill>
                  <a:schemeClr val="tx1"/>
                </a:solidFill>
                <a:latin typeface="Arial" panose="020B0604020202020204" pitchFamily="34" charset="0"/>
              </a:defRPr>
            </a:lvl8pPr>
            <a:lvl9pPr marL="3886200" indent="-228600" eaLnBrk="0" fontAlgn="base" hangingPunct="0">
              <a:spcBef>
                <a:spcPct val="0"/>
              </a:spcBef>
              <a:spcAft>
                <a:spcPct val="0"/>
              </a:spcAft>
              <a:defRPr sz="1200" b="1">
                <a:solidFill>
                  <a:schemeClr val="tx1"/>
                </a:solidFill>
                <a:latin typeface="Arial" panose="020B0604020202020204" pitchFamily="34" charset="0"/>
              </a:defRPr>
            </a:lvl9pPr>
          </a:lstStyle>
          <a:p>
            <a:pPr algn="ctr"/>
            <a:r>
              <a:rPr lang="en-US" altLang="ja-JP" sz="1400">
                <a:latin typeface="Meiryo UI" panose="020B0604030504040204" pitchFamily="50" charset="-128"/>
                <a:ea typeface="Meiryo UI" panose="020B0604030504040204" pitchFamily="50" charset="-128"/>
              </a:rPr>
              <a:t>2026</a:t>
            </a:r>
            <a:r>
              <a:rPr lang="ja-JP" altLang="en-US" sz="1400">
                <a:latin typeface="Meiryo UI" panose="020B0604030504040204" pitchFamily="50" charset="-128"/>
                <a:ea typeface="Meiryo UI" panose="020B0604030504040204" pitchFamily="50" charset="-128"/>
              </a:rPr>
              <a:t>年 または 計画初年度</a:t>
            </a:r>
          </a:p>
        </p:txBody>
      </p:sp>
      <p:sp>
        <p:nvSpPr>
          <p:cNvPr id="11" name="AutoShape 43">
            <a:extLst>
              <a:ext uri="{FF2B5EF4-FFF2-40B4-BE49-F238E27FC236}">
                <a16:creationId xmlns:a16="http://schemas.microsoft.com/office/drawing/2014/main" id="{559CD09D-5525-D325-F421-4632B52A9D86}"/>
              </a:ext>
            </a:extLst>
          </p:cNvPr>
          <p:cNvSpPr>
            <a:spLocks noChangeArrowheads="1"/>
          </p:cNvSpPr>
          <p:nvPr/>
        </p:nvSpPr>
        <p:spPr bwMode="auto">
          <a:xfrm>
            <a:off x="6747520" y="1838885"/>
            <a:ext cx="2418605" cy="391907"/>
          </a:xfrm>
          <a:prstGeom prst="chevron">
            <a:avLst>
              <a:gd name="adj" fmla="val 13016"/>
            </a:avLst>
          </a:prstGeom>
          <a:solidFill>
            <a:schemeClr val="bg1">
              <a:lumMod val="95000"/>
            </a:schemeClr>
          </a:solidFill>
          <a:ln w="9525" algn="ctr">
            <a:solidFill>
              <a:schemeClr val="tx1"/>
            </a:solidFill>
            <a:miter lim="800000"/>
            <a:headEnd/>
            <a:tailEnd/>
          </a:ln>
        </p:spPr>
        <p:txBody>
          <a:bodyPr lIns="90000" tIns="46800" rIns="90000" bIns="46800" anchor="ctr"/>
          <a:lstStyle>
            <a:lvl1pPr>
              <a:defRPr sz="1200" b="1">
                <a:solidFill>
                  <a:schemeClr val="tx1"/>
                </a:solidFill>
                <a:latin typeface="Arial" panose="020B0604020202020204" pitchFamily="34" charset="0"/>
              </a:defRPr>
            </a:lvl1pPr>
            <a:lvl2pPr marL="742950" indent="-285750">
              <a:defRPr sz="1200" b="1">
                <a:solidFill>
                  <a:schemeClr val="tx1"/>
                </a:solidFill>
                <a:latin typeface="Arial" panose="020B0604020202020204" pitchFamily="34" charset="0"/>
              </a:defRPr>
            </a:lvl2pPr>
            <a:lvl3pPr marL="1143000" indent="-228600">
              <a:defRPr sz="1200" b="1">
                <a:solidFill>
                  <a:schemeClr val="tx1"/>
                </a:solidFill>
                <a:latin typeface="Arial" panose="020B0604020202020204" pitchFamily="34" charset="0"/>
              </a:defRPr>
            </a:lvl3pPr>
            <a:lvl4pPr marL="1600200" indent="-228600">
              <a:defRPr sz="1200" b="1">
                <a:solidFill>
                  <a:schemeClr val="tx1"/>
                </a:solidFill>
                <a:latin typeface="Arial" panose="020B0604020202020204" pitchFamily="34" charset="0"/>
              </a:defRPr>
            </a:lvl4pPr>
            <a:lvl5pPr marL="2057400" indent="-228600">
              <a:defRPr sz="1200" b="1">
                <a:solidFill>
                  <a:schemeClr val="tx1"/>
                </a:solidFill>
                <a:latin typeface="Arial" panose="020B0604020202020204" pitchFamily="34" charset="0"/>
              </a:defRPr>
            </a:lvl5pPr>
            <a:lvl6pPr marL="2514600" indent="-228600" eaLnBrk="0" fontAlgn="base" hangingPunct="0">
              <a:spcBef>
                <a:spcPct val="0"/>
              </a:spcBef>
              <a:spcAft>
                <a:spcPct val="0"/>
              </a:spcAft>
              <a:defRPr sz="1200" b="1">
                <a:solidFill>
                  <a:schemeClr val="tx1"/>
                </a:solidFill>
                <a:latin typeface="Arial" panose="020B0604020202020204" pitchFamily="34" charset="0"/>
              </a:defRPr>
            </a:lvl6pPr>
            <a:lvl7pPr marL="2971800" indent="-228600" eaLnBrk="0" fontAlgn="base" hangingPunct="0">
              <a:spcBef>
                <a:spcPct val="0"/>
              </a:spcBef>
              <a:spcAft>
                <a:spcPct val="0"/>
              </a:spcAft>
              <a:defRPr sz="1200" b="1">
                <a:solidFill>
                  <a:schemeClr val="tx1"/>
                </a:solidFill>
                <a:latin typeface="Arial" panose="020B0604020202020204" pitchFamily="34" charset="0"/>
              </a:defRPr>
            </a:lvl7pPr>
            <a:lvl8pPr marL="3429000" indent="-228600" eaLnBrk="0" fontAlgn="base" hangingPunct="0">
              <a:spcBef>
                <a:spcPct val="0"/>
              </a:spcBef>
              <a:spcAft>
                <a:spcPct val="0"/>
              </a:spcAft>
              <a:defRPr sz="1200" b="1">
                <a:solidFill>
                  <a:schemeClr val="tx1"/>
                </a:solidFill>
                <a:latin typeface="Arial" panose="020B0604020202020204" pitchFamily="34" charset="0"/>
              </a:defRPr>
            </a:lvl8pPr>
            <a:lvl9pPr marL="3886200" indent="-228600" eaLnBrk="0" fontAlgn="base" hangingPunct="0">
              <a:spcBef>
                <a:spcPct val="0"/>
              </a:spcBef>
              <a:spcAft>
                <a:spcPct val="0"/>
              </a:spcAft>
              <a:defRPr sz="1200" b="1">
                <a:solidFill>
                  <a:schemeClr val="tx1"/>
                </a:solidFill>
                <a:latin typeface="Arial" panose="020B0604020202020204" pitchFamily="34" charset="0"/>
              </a:defRPr>
            </a:lvl9pPr>
          </a:lstStyle>
          <a:p>
            <a:pPr algn="ctr"/>
            <a:r>
              <a:rPr lang="en-US" altLang="ja-JP" sz="1400">
                <a:latin typeface="Meiryo UI" panose="020B0604030504040204" pitchFamily="50" charset="-128"/>
                <a:ea typeface="Meiryo UI" panose="020B0604030504040204" pitchFamily="50" charset="-128"/>
                <a:cs typeface="Arial" panose="020B0604020202020204" pitchFamily="34" charset="0"/>
              </a:rPr>
              <a:t>20XX</a:t>
            </a:r>
            <a:r>
              <a:rPr lang="ja-JP" altLang="en-US" sz="1400">
                <a:latin typeface="Meiryo UI" panose="020B0604030504040204" pitchFamily="50" charset="-128"/>
                <a:ea typeface="Meiryo UI" panose="020B0604030504040204" pitchFamily="50" charset="-128"/>
                <a:cs typeface="Arial" panose="020B0604020202020204" pitchFamily="34" charset="0"/>
              </a:rPr>
              <a:t>年</a:t>
            </a:r>
            <a:endParaRPr lang="en-US" altLang="ja-JP" sz="1400">
              <a:latin typeface="Meiryo UI" panose="020B0604030504040204" pitchFamily="50" charset="-128"/>
              <a:ea typeface="Meiryo UI" panose="020B0604030504040204" pitchFamily="50" charset="-128"/>
              <a:cs typeface="Arial" panose="020B0604020202020204" pitchFamily="34" charset="0"/>
            </a:endParaRPr>
          </a:p>
        </p:txBody>
      </p:sp>
      <p:sp>
        <p:nvSpPr>
          <p:cNvPr id="12" name="AutoShape 43">
            <a:extLst>
              <a:ext uri="{FF2B5EF4-FFF2-40B4-BE49-F238E27FC236}">
                <a16:creationId xmlns:a16="http://schemas.microsoft.com/office/drawing/2014/main" id="{3814A1F7-CC31-807C-E466-5C362B6E17C3}"/>
              </a:ext>
            </a:extLst>
          </p:cNvPr>
          <p:cNvSpPr>
            <a:spLocks noChangeArrowheads="1"/>
          </p:cNvSpPr>
          <p:nvPr/>
        </p:nvSpPr>
        <p:spPr bwMode="auto">
          <a:xfrm>
            <a:off x="4350294" y="1838885"/>
            <a:ext cx="2418605" cy="391907"/>
          </a:xfrm>
          <a:prstGeom prst="chevron">
            <a:avLst>
              <a:gd name="adj" fmla="val 13016"/>
            </a:avLst>
          </a:prstGeom>
          <a:solidFill>
            <a:schemeClr val="bg1">
              <a:lumMod val="95000"/>
            </a:schemeClr>
          </a:solidFill>
          <a:ln w="9525" algn="ctr">
            <a:solidFill>
              <a:schemeClr val="tx1"/>
            </a:solidFill>
            <a:miter lim="800000"/>
            <a:headEnd/>
            <a:tailEnd/>
          </a:ln>
        </p:spPr>
        <p:txBody>
          <a:bodyPr lIns="90000" tIns="46800" rIns="90000" bIns="46800" anchor="ctr"/>
          <a:lstStyle>
            <a:lvl1pPr>
              <a:defRPr sz="1200" b="1">
                <a:solidFill>
                  <a:schemeClr val="tx1"/>
                </a:solidFill>
                <a:latin typeface="Arial" panose="020B0604020202020204" pitchFamily="34" charset="0"/>
              </a:defRPr>
            </a:lvl1pPr>
            <a:lvl2pPr marL="742950" indent="-285750">
              <a:defRPr sz="1200" b="1">
                <a:solidFill>
                  <a:schemeClr val="tx1"/>
                </a:solidFill>
                <a:latin typeface="Arial" panose="020B0604020202020204" pitchFamily="34" charset="0"/>
              </a:defRPr>
            </a:lvl2pPr>
            <a:lvl3pPr marL="1143000" indent="-228600">
              <a:defRPr sz="1200" b="1">
                <a:solidFill>
                  <a:schemeClr val="tx1"/>
                </a:solidFill>
                <a:latin typeface="Arial" panose="020B0604020202020204" pitchFamily="34" charset="0"/>
              </a:defRPr>
            </a:lvl3pPr>
            <a:lvl4pPr marL="1600200" indent="-228600">
              <a:defRPr sz="1200" b="1">
                <a:solidFill>
                  <a:schemeClr val="tx1"/>
                </a:solidFill>
                <a:latin typeface="Arial" panose="020B0604020202020204" pitchFamily="34" charset="0"/>
              </a:defRPr>
            </a:lvl4pPr>
            <a:lvl5pPr marL="2057400" indent="-228600">
              <a:defRPr sz="1200" b="1">
                <a:solidFill>
                  <a:schemeClr val="tx1"/>
                </a:solidFill>
                <a:latin typeface="Arial" panose="020B0604020202020204" pitchFamily="34" charset="0"/>
              </a:defRPr>
            </a:lvl5pPr>
            <a:lvl6pPr marL="2514600" indent="-228600" eaLnBrk="0" fontAlgn="base" hangingPunct="0">
              <a:spcBef>
                <a:spcPct val="0"/>
              </a:spcBef>
              <a:spcAft>
                <a:spcPct val="0"/>
              </a:spcAft>
              <a:defRPr sz="1200" b="1">
                <a:solidFill>
                  <a:schemeClr val="tx1"/>
                </a:solidFill>
                <a:latin typeface="Arial" panose="020B0604020202020204" pitchFamily="34" charset="0"/>
              </a:defRPr>
            </a:lvl6pPr>
            <a:lvl7pPr marL="2971800" indent="-228600" eaLnBrk="0" fontAlgn="base" hangingPunct="0">
              <a:spcBef>
                <a:spcPct val="0"/>
              </a:spcBef>
              <a:spcAft>
                <a:spcPct val="0"/>
              </a:spcAft>
              <a:defRPr sz="1200" b="1">
                <a:solidFill>
                  <a:schemeClr val="tx1"/>
                </a:solidFill>
                <a:latin typeface="Arial" panose="020B0604020202020204" pitchFamily="34" charset="0"/>
              </a:defRPr>
            </a:lvl7pPr>
            <a:lvl8pPr marL="3429000" indent="-228600" eaLnBrk="0" fontAlgn="base" hangingPunct="0">
              <a:spcBef>
                <a:spcPct val="0"/>
              </a:spcBef>
              <a:spcAft>
                <a:spcPct val="0"/>
              </a:spcAft>
              <a:defRPr sz="1200" b="1">
                <a:solidFill>
                  <a:schemeClr val="tx1"/>
                </a:solidFill>
                <a:latin typeface="Arial" panose="020B0604020202020204" pitchFamily="34" charset="0"/>
              </a:defRPr>
            </a:lvl8pPr>
            <a:lvl9pPr marL="3886200" indent="-228600" eaLnBrk="0" fontAlgn="base" hangingPunct="0">
              <a:spcBef>
                <a:spcPct val="0"/>
              </a:spcBef>
              <a:spcAft>
                <a:spcPct val="0"/>
              </a:spcAft>
              <a:defRPr sz="1200" b="1">
                <a:solidFill>
                  <a:schemeClr val="tx1"/>
                </a:solidFill>
                <a:latin typeface="Arial" panose="020B0604020202020204" pitchFamily="34" charset="0"/>
              </a:defRPr>
            </a:lvl9pPr>
          </a:lstStyle>
          <a:p>
            <a:pPr algn="ctr"/>
            <a:r>
              <a:rPr lang="en-US" altLang="ja-JP" sz="1400">
                <a:latin typeface="Meiryo UI" panose="020B0604030504040204" pitchFamily="50" charset="-128"/>
                <a:ea typeface="Meiryo UI" panose="020B0604030504040204" pitchFamily="50" charset="-128"/>
                <a:cs typeface="Arial" panose="020B0604020202020204" pitchFamily="34" charset="0"/>
              </a:rPr>
              <a:t>20XX</a:t>
            </a:r>
            <a:r>
              <a:rPr lang="ja-JP" altLang="en-US" sz="1400">
                <a:latin typeface="Meiryo UI" panose="020B0604030504040204" pitchFamily="50" charset="-128"/>
                <a:ea typeface="Meiryo UI" panose="020B0604030504040204" pitchFamily="50" charset="-128"/>
                <a:cs typeface="Arial" panose="020B0604020202020204" pitchFamily="34" charset="0"/>
              </a:rPr>
              <a:t>年</a:t>
            </a:r>
            <a:endParaRPr lang="en-US" altLang="ja-JP" sz="1400">
              <a:latin typeface="Meiryo UI" panose="020B0604030504040204" pitchFamily="50" charset="-128"/>
              <a:ea typeface="Meiryo UI" panose="020B0604030504040204" pitchFamily="50" charset="-128"/>
              <a:cs typeface="Arial" panose="020B0604020202020204" pitchFamily="34" charset="0"/>
            </a:endParaRPr>
          </a:p>
        </p:txBody>
      </p:sp>
      <p:sp>
        <p:nvSpPr>
          <p:cNvPr id="13" name="AutoShape 43">
            <a:extLst>
              <a:ext uri="{FF2B5EF4-FFF2-40B4-BE49-F238E27FC236}">
                <a16:creationId xmlns:a16="http://schemas.microsoft.com/office/drawing/2014/main" id="{EC97FE90-9411-E15A-6C37-6D5BD6543BDC}"/>
              </a:ext>
            </a:extLst>
          </p:cNvPr>
          <p:cNvSpPr>
            <a:spLocks noChangeArrowheads="1"/>
          </p:cNvSpPr>
          <p:nvPr/>
        </p:nvSpPr>
        <p:spPr bwMode="auto">
          <a:xfrm>
            <a:off x="9144745" y="1838885"/>
            <a:ext cx="2418605" cy="391907"/>
          </a:xfrm>
          <a:prstGeom prst="chevron">
            <a:avLst>
              <a:gd name="adj" fmla="val 13016"/>
            </a:avLst>
          </a:prstGeom>
          <a:solidFill>
            <a:schemeClr val="bg1">
              <a:lumMod val="95000"/>
            </a:schemeClr>
          </a:solidFill>
          <a:ln w="9525" algn="ctr">
            <a:solidFill>
              <a:schemeClr val="tx1"/>
            </a:solidFill>
            <a:miter lim="800000"/>
            <a:headEnd/>
            <a:tailEnd/>
          </a:ln>
        </p:spPr>
        <p:txBody>
          <a:bodyPr lIns="90000" tIns="46800" rIns="90000" bIns="46800" anchor="ctr"/>
          <a:lstStyle>
            <a:lvl1pPr>
              <a:defRPr sz="1200" b="1">
                <a:solidFill>
                  <a:schemeClr val="tx1"/>
                </a:solidFill>
                <a:latin typeface="Arial" panose="020B0604020202020204" pitchFamily="34" charset="0"/>
              </a:defRPr>
            </a:lvl1pPr>
            <a:lvl2pPr marL="742950" indent="-285750">
              <a:defRPr sz="1200" b="1">
                <a:solidFill>
                  <a:schemeClr val="tx1"/>
                </a:solidFill>
                <a:latin typeface="Arial" panose="020B0604020202020204" pitchFamily="34" charset="0"/>
              </a:defRPr>
            </a:lvl2pPr>
            <a:lvl3pPr marL="1143000" indent="-228600">
              <a:defRPr sz="1200" b="1">
                <a:solidFill>
                  <a:schemeClr val="tx1"/>
                </a:solidFill>
                <a:latin typeface="Arial" panose="020B0604020202020204" pitchFamily="34" charset="0"/>
              </a:defRPr>
            </a:lvl3pPr>
            <a:lvl4pPr marL="1600200" indent="-228600">
              <a:defRPr sz="1200" b="1">
                <a:solidFill>
                  <a:schemeClr val="tx1"/>
                </a:solidFill>
                <a:latin typeface="Arial" panose="020B0604020202020204" pitchFamily="34" charset="0"/>
              </a:defRPr>
            </a:lvl4pPr>
            <a:lvl5pPr marL="2057400" indent="-228600">
              <a:defRPr sz="1200" b="1">
                <a:solidFill>
                  <a:schemeClr val="tx1"/>
                </a:solidFill>
                <a:latin typeface="Arial" panose="020B0604020202020204" pitchFamily="34" charset="0"/>
              </a:defRPr>
            </a:lvl5pPr>
            <a:lvl6pPr marL="2514600" indent="-228600" eaLnBrk="0" fontAlgn="base" hangingPunct="0">
              <a:spcBef>
                <a:spcPct val="0"/>
              </a:spcBef>
              <a:spcAft>
                <a:spcPct val="0"/>
              </a:spcAft>
              <a:defRPr sz="1200" b="1">
                <a:solidFill>
                  <a:schemeClr val="tx1"/>
                </a:solidFill>
                <a:latin typeface="Arial" panose="020B0604020202020204" pitchFamily="34" charset="0"/>
              </a:defRPr>
            </a:lvl6pPr>
            <a:lvl7pPr marL="2971800" indent="-228600" eaLnBrk="0" fontAlgn="base" hangingPunct="0">
              <a:spcBef>
                <a:spcPct val="0"/>
              </a:spcBef>
              <a:spcAft>
                <a:spcPct val="0"/>
              </a:spcAft>
              <a:defRPr sz="1200" b="1">
                <a:solidFill>
                  <a:schemeClr val="tx1"/>
                </a:solidFill>
                <a:latin typeface="Arial" panose="020B0604020202020204" pitchFamily="34" charset="0"/>
              </a:defRPr>
            </a:lvl7pPr>
            <a:lvl8pPr marL="3429000" indent="-228600" eaLnBrk="0" fontAlgn="base" hangingPunct="0">
              <a:spcBef>
                <a:spcPct val="0"/>
              </a:spcBef>
              <a:spcAft>
                <a:spcPct val="0"/>
              </a:spcAft>
              <a:defRPr sz="1200" b="1">
                <a:solidFill>
                  <a:schemeClr val="tx1"/>
                </a:solidFill>
                <a:latin typeface="Arial" panose="020B0604020202020204" pitchFamily="34" charset="0"/>
              </a:defRPr>
            </a:lvl8pPr>
            <a:lvl9pPr marL="3886200" indent="-228600" eaLnBrk="0" fontAlgn="base" hangingPunct="0">
              <a:spcBef>
                <a:spcPct val="0"/>
              </a:spcBef>
              <a:spcAft>
                <a:spcPct val="0"/>
              </a:spcAft>
              <a:defRPr sz="1200" b="1">
                <a:solidFill>
                  <a:schemeClr val="tx1"/>
                </a:solidFill>
                <a:latin typeface="Arial" panose="020B0604020202020204" pitchFamily="34" charset="0"/>
              </a:defRPr>
            </a:lvl9pPr>
          </a:lstStyle>
          <a:p>
            <a:pPr algn="ctr"/>
            <a:r>
              <a:rPr lang="en-US" altLang="ja-JP" sz="1400">
                <a:latin typeface="Meiryo UI" panose="020B0604030504040204" pitchFamily="50" charset="-128"/>
                <a:ea typeface="Meiryo UI" panose="020B0604030504040204" pitchFamily="50" charset="-128"/>
                <a:cs typeface="Arial" panose="020B0604020202020204" pitchFamily="34" charset="0"/>
              </a:rPr>
              <a:t>20XX</a:t>
            </a:r>
            <a:r>
              <a:rPr lang="ja-JP" altLang="en-US" sz="1400">
                <a:latin typeface="Meiryo UI" panose="020B0604030504040204" pitchFamily="50" charset="-128"/>
                <a:ea typeface="Meiryo UI" panose="020B0604030504040204" pitchFamily="50" charset="-128"/>
                <a:cs typeface="Arial" panose="020B0604020202020204" pitchFamily="34" charset="0"/>
              </a:rPr>
              <a:t>年</a:t>
            </a:r>
            <a:endParaRPr lang="en-US" altLang="ja-JP" sz="1400">
              <a:latin typeface="Meiryo UI" panose="020B0604030504040204" pitchFamily="50" charset="-128"/>
              <a:ea typeface="Meiryo UI" panose="020B0604030504040204" pitchFamily="50" charset="-128"/>
              <a:cs typeface="Arial" panose="020B0604020202020204" pitchFamily="34" charset="0"/>
            </a:endParaRPr>
          </a:p>
        </p:txBody>
      </p:sp>
      <p:sp>
        <p:nvSpPr>
          <p:cNvPr id="14" name="テキスト ボックス 28">
            <a:extLst>
              <a:ext uri="{FF2B5EF4-FFF2-40B4-BE49-F238E27FC236}">
                <a16:creationId xmlns:a16="http://schemas.microsoft.com/office/drawing/2014/main" id="{9E4652EF-99BD-3BAF-E719-9EAA055D5397}"/>
              </a:ext>
            </a:extLst>
          </p:cNvPr>
          <p:cNvSpPr txBox="1"/>
          <p:nvPr/>
        </p:nvSpPr>
        <p:spPr>
          <a:xfrm>
            <a:off x="1953068" y="233394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15" name="テキスト ボックス 28">
            <a:extLst>
              <a:ext uri="{FF2B5EF4-FFF2-40B4-BE49-F238E27FC236}">
                <a16:creationId xmlns:a16="http://schemas.microsoft.com/office/drawing/2014/main" id="{81617C7A-DC15-6912-A274-59A8CF2BF57D}"/>
              </a:ext>
            </a:extLst>
          </p:cNvPr>
          <p:cNvSpPr txBox="1"/>
          <p:nvPr/>
        </p:nvSpPr>
        <p:spPr>
          <a:xfrm>
            <a:off x="628649" y="2333948"/>
            <a:ext cx="1245559" cy="2015654"/>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defPPr>
              <a:defRPr lang="en-US"/>
            </a:defPPr>
            <a:lvl1pPr algn="ctr">
              <a:defRPr sz="1600">
                <a:solidFill>
                  <a:schemeClr val="tx1"/>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b="1"/>
              <a:t>計画詳細</a:t>
            </a:r>
          </a:p>
        </p:txBody>
      </p:sp>
      <p:sp>
        <p:nvSpPr>
          <p:cNvPr id="16" name="テキスト ボックス 28">
            <a:extLst>
              <a:ext uri="{FF2B5EF4-FFF2-40B4-BE49-F238E27FC236}">
                <a16:creationId xmlns:a16="http://schemas.microsoft.com/office/drawing/2014/main" id="{F2576372-89BC-285F-319B-F454FE197715}"/>
              </a:ext>
            </a:extLst>
          </p:cNvPr>
          <p:cNvSpPr txBox="1"/>
          <p:nvPr/>
        </p:nvSpPr>
        <p:spPr>
          <a:xfrm>
            <a:off x="628649" y="1838885"/>
            <a:ext cx="1245559" cy="391907"/>
          </a:xfrm>
          <a:prstGeom prst="rect">
            <a:avLst/>
          </a:prstGeom>
          <a:solidFill>
            <a:schemeClr val="bg1">
              <a:lumMod val="95000"/>
              <a:alpha val="70000"/>
            </a:schemeClr>
          </a:solidFill>
          <a:ln w="9525" cap="rnd" cmpd="sng" algn="ctr">
            <a:solidFill>
              <a:schemeClr val="tx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lstStyle>
            <a:defPPr>
              <a:defRPr lang="en-US"/>
            </a:defPPr>
            <a:lvl1pPr algn="ctr">
              <a:defRPr sz="1400" b="1">
                <a:solidFill>
                  <a:schemeClr val="tx1"/>
                </a:solidFill>
                <a:latin typeface="Meiryo UI" panose="020B0604030504040204" pitchFamily="50" charset="-128"/>
                <a:ea typeface="Meiryo UI" panose="020B0604030504040204" pitchFamily="50" charset="-128"/>
              </a:defRPr>
            </a:lvl1pPr>
            <a:lvl2pPr marL="742950" indent="-285750">
              <a:defRPr sz="1200" b="1">
                <a:solidFill>
                  <a:schemeClr val="tx1"/>
                </a:solidFill>
                <a:latin typeface="Arial" panose="020B0604020202020204" pitchFamily="34" charset="0"/>
              </a:defRPr>
            </a:lvl2pPr>
            <a:lvl3pPr marL="1143000" indent="-228600">
              <a:defRPr sz="1200" b="1">
                <a:solidFill>
                  <a:schemeClr val="tx1"/>
                </a:solidFill>
                <a:latin typeface="Arial" panose="020B0604020202020204" pitchFamily="34" charset="0"/>
              </a:defRPr>
            </a:lvl3pPr>
            <a:lvl4pPr marL="1600200" indent="-228600">
              <a:defRPr sz="1200" b="1">
                <a:solidFill>
                  <a:schemeClr val="tx1"/>
                </a:solidFill>
                <a:latin typeface="Arial" panose="020B0604020202020204" pitchFamily="34" charset="0"/>
              </a:defRPr>
            </a:lvl4pPr>
            <a:lvl5pPr marL="2057400" indent="-228600">
              <a:defRPr sz="1200" b="1">
                <a:solidFill>
                  <a:schemeClr val="tx1"/>
                </a:solidFill>
                <a:latin typeface="Arial" panose="020B0604020202020204" pitchFamily="34" charset="0"/>
              </a:defRPr>
            </a:lvl5pPr>
            <a:lvl6pPr marL="2514600" indent="-228600" eaLnBrk="0" fontAlgn="base" hangingPunct="0">
              <a:spcBef>
                <a:spcPct val="0"/>
              </a:spcBef>
              <a:spcAft>
                <a:spcPct val="0"/>
              </a:spcAft>
              <a:defRPr sz="1200" b="1">
                <a:solidFill>
                  <a:schemeClr val="tx1"/>
                </a:solidFill>
                <a:latin typeface="Arial" panose="020B0604020202020204" pitchFamily="34" charset="0"/>
              </a:defRPr>
            </a:lvl6pPr>
            <a:lvl7pPr marL="2971800" indent="-228600" eaLnBrk="0" fontAlgn="base" hangingPunct="0">
              <a:spcBef>
                <a:spcPct val="0"/>
              </a:spcBef>
              <a:spcAft>
                <a:spcPct val="0"/>
              </a:spcAft>
              <a:defRPr sz="1200" b="1">
                <a:solidFill>
                  <a:schemeClr val="tx1"/>
                </a:solidFill>
                <a:latin typeface="Arial" panose="020B0604020202020204" pitchFamily="34" charset="0"/>
              </a:defRPr>
            </a:lvl7pPr>
            <a:lvl8pPr marL="3429000" indent="-228600" eaLnBrk="0" fontAlgn="base" hangingPunct="0">
              <a:spcBef>
                <a:spcPct val="0"/>
              </a:spcBef>
              <a:spcAft>
                <a:spcPct val="0"/>
              </a:spcAft>
              <a:defRPr sz="1200" b="1">
                <a:solidFill>
                  <a:schemeClr val="tx1"/>
                </a:solidFill>
                <a:latin typeface="Arial" panose="020B0604020202020204" pitchFamily="34" charset="0"/>
              </a:defRPr>
            </a:lvl8pPr>
            <a:lvl9pPr marL="3886200" indent="-228600" eaLnBrk="0" fontAlgn="base" hangingPunct="0">
              <a:spcBef>
                <a:spcPct val="0"/>
              </a:spcBef>
              <a:spcAft>
                <a:spcPct val="0"/>
              </a:spcAft>
              <a:defRPr sz="1200" b="1">
                <a:solidFill>
                  <a:schemeClr val="tx1"/>
                </a:solidFill>
                <a:latin typeface="Arial" panose="020B0604020202020204" pitchFamily="34" charset="0"/>
              </a:defRPr>
            </a:lvl9pPr>
          </a:lstStyle>
          <a:p>
            <a:r>
              <a:rPr lang="ja-JP" altLang="en-US"/>
              <a:t>時期</a:t>
            </a:r>
          </a:p>
        </p:txBody>
      </p:sp>
      <p:sp>
        <p:nvSpPr>
          <p:cNvPr id="17" name="テキスト ボックス 28">
            <a:extLst>
              <a:ext uri="{FF2B5EF4-FFF2-40B4-BE49-F238E27FC236}">
                <a16:creationId xmlns:a16="http://schemas.microsoft.com/office/drawing/2014/main" id="{816C2F54-18FA-FA70-ED57-B2B6D2BC0140}"/>
              </a:ext>
            </a:extLst>
          </p:cNvPr>
          <p:cNvSpPr txBox="1"/>
          <p:nvPr/>
        </p:nvSpPr>
        <p:spPr>
          <a:xfrm>
            <a:off x="4350292" y="233394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18" name="テキスト ボックス 28">
            <a:extLst>
              <a:ext uri="{FF2B5EF4-FFF2-40B4-BE49-F238E27FC236}">
                <a16:creationId xmlns:a16="http://schemas.microsoft.com/office/drawing/2014/main" id="{C85C905A-0BF5-3C40-E423-D5C845F02C94}"/>
              </a:ext>
            </a:extLst>
          </p:cNvPr>
          <p:cNvSpPr txBox="1"/>
          <p:nvPr/>
        </p:nvSpPr>
        <p:spPr>
          <a:xfrm>
            <a:off x="6747519" y="233394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19" name="テキスト ボックス 28">
            <a:extLst>
              <a:ext uri="{FF2B5EF4-FFF2-40B4-BE49-F238E27FC236}">
                <a16:creationId xmlns:a16="http://schemas.microsoft.com/office/drawing/2014/main" id="{585DAC5B-A5F9-3398-3364-5F9D84F2B993}"/>
              </a:ext>
            </a:extLst>
          </p:cNvPr>
          <p:cNvSpPr txBox="1"/>
          <p:nvPr/>
        </p:nvSpPr>
        <p:spPr>
          <a:xfrm>
            <a:off x="9144744" y="233394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7" name="二等辺三角形 6">
            <a:extLst>
              <a:ext uri="{FF2B5EF4-FFF2-40B4-BE49-F238E27FC236}">
                <a16:creationId xmlns:a16="http://schemas.microsoft.com/office/drawing/2014/main" id="{07A61F8E-669E-E066-09B0-A211D37B4AE0}"/>
              </a:ext>
            </a:extLst>
          </p:cNvPr>
          <p:cNvSpPr/>
          <p:nvPr/>
        </p:nvSpPr>
        <p:spPr>
          <a:xfrm rot="10800000">
            <a:off x="11332180" y="1664225"/>
            <a:ext cx="462337" cy="17466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 name="直線コネクタ 8">
            <a:extLst>
              <a:ext uri="{FF2B5EF4-FFF2-40B4-BE49-F238E27FC236}">
                <a16:creationId xmlns:a16="http://schemas.microsoft.com/office/drawing/2014/main" id="{77186237-BB76-F60F-4609-88665BAD6595}"/>
              </a:ext>
            </a:extLst>
          </p:cNvPr>
          <p:cNvCxnSpPr>
            <a:cxnSpLocks/>
          </p:cNvCxnSpPr>
          <p:nvPr/>
        </p:nvCxnSpPr>
        <p:spPr>
          <a:xfrm flipH="1">
            <a:off x="11587413" y="1830863"/>
            <a:ext cx="8019" cy="4565627"/>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AC0880FC-A0FA-DCA0-FBC5-146DA5FEF1B0}"/>
              </a:ext>
            </a:extLst>
          </p:cNvPr>
          <p:cNvSpPr txBox="1"/>
          <p:nvPr/>
        </p:nvSpPr>
        <p:spPr>
          <a:xfrm>
            <a:off x="11106148" y="1333027"/>
            <a:ext cx="914400" cy="3028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事業完了期限</a:t>
            </a:r>
          </a:p>
        </p:txBody>
      </p:sp>
      <p:sp>
        <p:nvSpPr>
          <p:cNvPr id="8" name="TextBox 51">
            <a:extLst>
              <a:ext uri="{FF2B5EF4-FFF2-40B4-BE49-F238E27FC236}">
                <a16:creationId xmlns:a16="http://schemas.microsoft.com/office/drawing/2014/main" id="{650F2E92-0DD8-9D9F-367B-A780972B99F7}"/>
              </a:ext>
            </a:extLst>
          </p:cNvPr>
          <p:cNvSpPr txBox="1"/>
          <p:nvPr/>
        </p:nvSpPr>
        <p:spPr>
          <a:xfrm>
            <a:off x="3402029" y="3159507"/>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切替評価を行う部品について中長期的に調達する計画を</a:t>
            </a:r>
            <a:r>
              <a:rPr lang="ja-JP" sz="1400">
                <a:solidFill>
                  <a:srgbClr val="2E3558"/>
                </a:solidFill>
                <a:latin typeface="Meiryo UI"/>
                <a:ea typeface="Meiryo UI"/>
              </a:rPr>
              <a:t>なるべく具体的に書いてください。</a:t>
            </a:r>
          </a:p>
          <a:p>
            <a:pPr marL="371475" indent="-285750">
              <a:buFont typeface="Arial" panose="020B0604020202020204" pitchFamily="34" charset="0"/>
              <a:buChar char="•"/>
            </a:pPr>
            <a:r>
              <a:rPr lang="ja-JP" sz="1400">
                <a:solidFill>
                  <a:srgbClr val="2E3558"/>
                </a:solidFill>
                <a:latin typeface="Meiryo UI"/>
                <a:ea typeface="Meiryo UI"/>
              </a:rPr>
              <a:t>供給リスクの低減</a:t>
            </a:r>
            <a:r>
              <a:rPr lang="ja-JP" altLang="en-US" sz="1400">
                <a:solidFill>
                  <a:srgbClr val="2E3558"/>
                </a:solidFill>
                <a:latin typeface="Meiryo UI"/>
                <a:ea typeface="Meiryo UI"/>
              </a:rPr>
              <a:t>効果と根拠</a:t>
            </a:r>
            <a:r>
              <a:rPr lang="ja-JP" sz="1400">
                <a:solidFill>
                  <a:srgbClr val="2E3558"/>
                </a:solidFill>
                <a:latin typeface="Meiryo UI"/>
                <a:ea typeface="Meiryo UI"/>
              </a:rPr>
              <a:t>を</a:t>
            </a:r>
            <a:r>
              <a:rPr lang="ja-JP" altLang="en-US" sz="1400">
                <a:solidFill>
                  <a:srgbClr val="2E3558"/>
                </a:solidFill>
                <a:latin typeface="Meiryo UI"/>
                <a:ea typeface="Meiryo UI"/>
              </a:rPr>
              <a:t>なるべく具体的に書いて</a:t>
            </a:r>
            <a:r>
              <a:rPr lang="ja-JP" sz="1400">
                <a:solidFill>
                  <a:srgbClr val="2E3558"/>
                </a:solidFill>
                <a:latin typeface="Meiryo UI"/>
                <a:ea typeface="Meiryo UI"/>
              </a:rPr>
              <a:t>ください。</a:t>
            </a:r>
            <a:endParaRPr lang="ja-JP" altLang="en-US" sz="1400">
              <a:solidFill>
                <a:srgbClr val="000000"/>
              </a:solidFill>
              <a:latin typeface="Meiryo UI"/>
              <a:ea typeface="Meiryo UI"/>
            </a:endParaRPr>
          </a:p>
        </p:txBody>
      </p:sp>
      <p:sp>
        <p:nvSpPr>
          <p:cNvPr id="23" name="テキスト ボックス 28">
            <a:extLst>
              <a:ext uri="{FF2B5EF4-FFF2-40B4-BE49-F238E27FC236}">
                <a16:creationId xmlns:a16="http://schemas.microsoft.com/office/drawing/2014/main" id="{64BBC2C2-981B-ED78-CA98-81067B065834}"/>
              </a:ext>
            </a:extLst>
          </p:cNvPr>
          <p:cNvSpPr txBox="1"/>
          <p:nvPr/>
        </p:nvSpPr>
        <p:spPr>
          <a:xfrm>
            <a:off x="1953068" y="438733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24" name="テキスト ボックス 28">
            <a:extLst>
              <a:ext uri="{FF2B5EF4-FFF2-40B4-BE49-F238E27FC236}">
                <a16:creationId xmlns:a16="http://schemas.microsoft.com/office/drawing/2014/main" id="{2DC2A446-1A03-9069-65BB-2628B37628CD}"/>
              </a:ext>
            </a:extLst>
          </p:cNvPr>
          <p:cNvSpPr txBox="1"/>
          <p:nvPr/>
        </p:nvSpPr>
        <p:spPr>
          <a:xfrm>
            <a:off x="628649" y="4387338"/>
            <a:ext cx="1245559" cy="2015654"/>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defPPr>
              <a:defRPr lang="en-US"/>
            </a:defPPr>
            <a:lvl1pPr algn="ctr">
              <a:defRPr sz="1600">
                <a:solidFill>
                  <a:schemeClr val="tx1"/>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b="1">
                <a:latin typeface="Meiryo UI"/>
                <a:ea typeface="Meiryo UI"/>
              </a:rPr>
              <a:t>供給リスクの</a:t>
            </a:r>
          </a:p>
          <a:p>
            <a:r>
              <a:rPr lang="ja-JP" altLang="en-US" b="1">
                <a:latin typeface="Meiryo UI"/>
                <a:ea typeface="Meiryo UI"/>
              </a:rPr>
              <a:t>低減効果</a:t>
            </a:r>
          </a:p>
        </p:txBody>
      </p:sp>
      <p:sp>
        <p:nvSpPr>
          <p:cNvPr id="25" name="テキスト ボックス 28">
            <a:extLst>
              <a:ext uri="{FF2B5EF4-FFF2-40B4-BE49-F238E27FC236}">
                <a16:creationId xmlns:a16="http://schemas.microsoft.com/office/drawing/2014/main" id="{F885A4E8-6263-0127-74D3-7B8941D3FD6E}"/>
              </a:ext>
            </a:extLst>
          </p:cNvPr>
          <p:cNvSpPr txBox="1"/>
          <p:nvPr/>
        </p:nvSpPr>
        <p:spPr>
          <a:xfrm>
            <a:off x="4350292" y="438733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26" name="テキスト ボックス 28">
            <a:extLst>
              <a:ext uri="{FF2B5EF4-FFF2-40B4-BE49-F238E27FC236}">
                <a16:creationId xmlns:a16="http://schemas.microsoft.com/office/drawing/2014/main" id="{AA96DB9F-A6C9-BED2-68B9-B4A9166D6E52}"/>
              </a:ext>
            </a:extLst>
          </p:cNvPr>
          <p:cNvSpPr txBox="1"/>
          <p:nvPr/>
        </p:nvSpPr>
        <p:spPr>
          <a:xfrm>
            <a:off x="6747519" y="438733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
        <p:nvSpPr>
          <p:cNvPr id="27" name="テキスト ボックス 28">
            <a:extLst>
              <a:ext uri="{FF2B5EF4-FFF2-40B4-BE49-F238E27FC236}">
                <a16:creationId xmlns:a16="http://schemas.microsoft.com/office/drawing/2014/main" id="{23314852-8388-420C-8BA5-E5C8A6EE6F2E}"/>
              </a:ext>
            </a:extLst>
          </p:cNvPr>
          <p:cNvSpPr txBox="1"/>
          <p:nvPr/>
        </p:nvSpPr>
        <p:spPr>
          <a:xfrm>
            <a:off x="9144744" y="4387338"/>
            <a:ext cx="2342707" cy="2015654"/>
          </a:xfrm>
          <a:prstGeom prst="rect">
            <a:avLst/>
          </a:prstGeom>
          <a:noFill/>
          <a:ln w="9525">
            <a:solidFill>
              <a:schemeClr val="tx1"/>
            </a:solidFill>
          </a:ln>
        </p:spPr>
        <p:txBody>
          <a:bodyPr wrap="square" lIns="90000" tIns="46800" rIns="90000" bIns="46800"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0"/>
              </a:spcBef>
              <a:buSzPct val="100000"/>
              <a:buFont typeface="Arial" panose="020B0604020202020204" pitchFamily="34" charset="0"/>
              <a:buChar char="•"/>
            </a:pPr>
            <a:r>
              <a:rPr lang="en-US" altLang="ja-JP" sz="1400">
                <a:solidFill>
                  <a:schemeClr val="tx2"/>
                </a:solidFill>
                <a:latin typeface="Meiryo UI" panose="020B0604030504040204" pitchFamily="50" charset="-128"/>
                <a:ea typeface="Meiryo UI" panose="020B0604030504040204" pitchFamily="50" charset="-128"/>
                <a:cs typeface="Arial" pitchFamily="34" charset="0"/>
              </a:rPr>
              <a:t>XXX</a:t>
            </a:r>
          </a:p>
          <a:p>
            <a:pPr>
              <a:spcBef>
                <a:spcPts val="0"/>
              </a:spcBef>
              <a:buSzPct val="100000"/>
            </a:pPr>
            <a:endParaRPr lang="en-US" altLang="ja-JP" sz="1400">
              <a:solidFill>
                <a:schemeClr val="tx2"/>
              </a:solidFill>
              <a:latin typeface="Meiryo UI" panose="020B0604030504040204" pitchFamily="50" charset="-128"/>
              <a:ea typeface="Meiryo UI" panose="020B0604030504040204" pitchFamily="50" charset="-128"/>
              <a:cs typeface="Arial" pitchFamily="34" charset="0"/>
            </a:endParaRPr>
          </a:p>
        </p:txBody>
      </p:sp>
    </p:spTree>
    <p:extLst>
      <p:ext uri="{BB962C8B-B14F-4D97-AF65-F5344CB8AC3E}">
        <p14:creationId xmlns:p14="http://schemas.microsoft.com/office/powerpoint/2010/main" val="2074857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5B34C-9DC6-4BEA-293F-8CE1F10AD076}"/>
            </a:ext>
          </a:extLst>
        </p:cNvPr>
        <p:cNvGrpSpPr/>
        <p:nvPr/>
      </p:nvGrpSpPr>
      <p:grpSpPr>
        <a:xfrm>
          <a:off x="0" y="0"/>
          <a:ext cx="0" cy="0"/>
          <a:chOff x="0" y="0"/>
          <a:chExt cx="0" cy="0"/>
        </a:xfrm>
      </p:grpSpPr>
      <p:sp>
        <p:nvSpPr>
          <p:cNvPr id="8" name="正方形/長方形 6">
            <a:extLst>
              <a:ext uri="{FF2B5EF4-FFF2-40B4-BE49-F238E27FC236}">
                <a16:creationId xmlns:a16="http://schemas.microsoft.com/office/drawing/2014/main" id="{FFA485F7-663D-2908-48AC-E5B7D444F117}"/>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243324C4-3D4F-2D6B-0F05-E073087C88D4}"/>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ア．経済安全保障上の必要性と、調達計画の具体性</a:t>
            </a:r>
            <a:endParaRPr lang="ja-JP" altLang="en-US"/>
          </a:p>
        </p:txBody>
      </p:sp>
      <p:sp>
        <p:nvSpPr>
          <p:cNvPr id="6" name="コンテンツ プレースホルダー 5">
            <a:extLst>
              <a:ext uri="{FF2B5EF4-FFF2-40B4-BE49-F238E27FC236}">
                <a16:creationId xmlns:a16="http://schemas.microsoft.com/office/drawing/2014/main" id="{F4E14062-64B6-51B6-A171-7FA9535A6E39}"/>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前頁の計画について、適切なレベルでの意思決定がされているか</a:t>
            </a:r>
          </a:p>
        </p:txBody>
      </p:sp>
      <p:sp>
        <p:nvSpPr>
          <p:cNvPr id="16" name="TextBox 51">
            <a:extLst>
              <a:ext uri="{FF2B5EF4-FFF2-40B4-BE49-F238E27FC236}">
                <a16:creationId xmlns:a16="http://schemas.microsoft.com/office/drawing/2014/main" id="{42D74359-7121-C194-EE8B-5FECC211E3D8}"/>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中長期の調達計画を誰が、どのような会議体で意思決定したかについて</a:t>
            </a:r>
            <a:r>
              <a:rPr lang="ja-JP" sz="1400">
                <a:solidFill>
                  <a:srgbClr val="2E3558"/>
                </a:solidFill>
                <a:latin typeface="Meiryo UI"/>
                <a:ea typeface="Meiryo UI"/>
              </a:rPr>
              <a:t>なるべく具体的に書いてください。</a:t>
            </a:r>
            <a:endParaRPr lang="ja-JP" sz="1400">
              <a:solidFill>
                <a:srgbClr val="000000"/>
              </a:solidFill>
              <a:latin typeface="Meiryo UI"/>
              <a:ea typeface="Meiryo UI"/>
            </a:endParaRPr>
          </a:p>
        </p:txBody>
      </p:sp>
    </p:spTree>
    <p:extLst>
      <p:ext uri="{BB962C8B-B14F-4D97-AF65-F5344CB8AC3E}">
        <p14:creationId xmlns:p14="http://schemas.microsoft.com/office/powerpoint/2010/main" val="1210756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70171-BDA5-344B-BEE7-CADF09F8F85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77B4B00-58BA-F64D-2C2B-1F076C9E269E}"/>
              </a:ext>
            </a:extLst>
          </p:cNvPr>
          <p:cNvSpPr>
            <a:spLocks noGrp="1"/>
          </p:cNvSpPr>
          <p:nvPr>
            <p:ph type="title"/>
          </p:nvPr>
        </p:nvSpPr>
        <p:spPr>
          <a:xfrm>
            <a:off x="629325" y="2431804"/>
            <a:ext cx="10933350" cy="1329595"/>
          </a:xfrm>
        </p:spPr>
        <p:txBody>
          <a:bodyPr vert="horz" rIns="0">
            <a:spAutoFit/>
          </a:bodyPr>
          <a:lstStyle/>
          <a:p>
            <a:pPr algn="ctr"/>
            <a:r>
              <a:rPr kumimoji="1" lang="ja-JP" altLang="en-US" sz="4800" b="1">
                <a:solidFill>
                  <a:schemeClr val="tx1"/>
                </a:solidFill>
              </a:rPr>
              <a:t>イ．サプライチェーンの下流企業における、本事業の必要性</a:t>
            </a:r>
          </a:p>
        </p:txBody>
      </p:sp>
    </p:spTree>
    <p:extLst>
      <p:ext uri="{BB962C8B-B14F-4D97-AF65-F5344CB8AC3E}">
        <p14:creationId xmlns:p14="http://schemas.microsoft.com/office/powerpoint/2010/main" val="438092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BCFA3-05B6-3CDD-9B29-C3457C9CC61C}"/>
            </a:ext>
          </a:extLst>
        </p:cNvPr>
        <p:cNvGrpSpPr/>
        <p:nvPr/>
      </p:nvGrpSpPr>
      <p:grpSpPr>
        <a:xfrm>
          <a:off x="0" y="0"/>
          <a:ext cx="0" cy="0"/>
          <a:chOff x="0" y="0"/>
          <a:chExt cx="0" cy="0"/>
        </a:xfrm>
      </p:grpSpPr>
      <p:sp>
        <p:nvSpPr>
          <p:cNvPr id="9" name="正方形/長方形 6">
            <a:extLst>
              <a:ext uri="{FF2B5EF4-FFF2-40B4-BE49-F238E27FC236}">
                <a16:creationId xmlns:a16="http://schemas.microsoft.com/office/drawing/2014/main" id="{159C839A-D197-B16D-4A5C-E9ED8DEDD1D3}"/>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1D86D8F8-36DD-0E41-72CA-DBB488B22C4A}"/>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イ．サプライチェーンの下流企業における、本事業の必要性</a:t>
            </a:r>
            <a:endParaRPr lang="ja-JP" altLang="en-US"/>
          </a:p>
        </p:txBody>
      </p:sp>
      <p:sp>
        <p:nvSpPr>
          <p:cNvPr id="6" name="コンテンツ プレースホルダー 5">
            <a:extLst>
              <a:ext uri="{FF2B5EF4-FFF2-40B4-BE49-F238E27FC236}">
                <a16:creationId xmlns:a16="http://schemas.microsoft.com/office/drawing/2014/main" id="{716D360C-76D2-F0D6-AABC-65464F4C8516}"/>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サプライチェーンの下流企業の製品供給・操業維持に不可欠か</a:t>
            </a:r>
          </a:p>
        </p:txBody>
      </p:sp>
      <p:sp>
        <p:nvSpPr>
          <p:cNvPr id="7" name="TextBox 51">
            <a:extLst>
              <a:ext uri="{FF2B5EF4-FFF2-40B4-BE49-F238E27FC236}">
                <a16:creationId xmlns:a16="http://schemas.microsoft.com/office/drawing/2014/main" id="{E779F2F7-2BAA-8764-CBE2-23C626F1EA90}"/>
              </a:ext>
            </a:extLst>
          </p:cNvPr>
          <p:cNvSpPr txBox="1"/>
          <p:nvPr/>
        </p:nvSpPr>
        <p:spPr>
          <a:xfrm>
            <a:off x="3289734" y="2838665"/>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本事業がサプライチェーンの下流企業の製品供給・操業維持に不可欠である理由をなるべく具体的に書いてください。</a:t>
            </a:r>
          </a:p>
        </p:txBody>
      </p:sp>
    </p:spTree>
    <p:extLst>
      <p:ext uri="{BB962C8B-B14F-4D97-AF65-F5344CB8AC3E}">
        <p14:creationId xmlns:p14="http://schemas.microsoft.com/office/powerpoint/2010/main" val="494844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4946C-20DF-0B6B-3BEB-5B2585C1BEB9}"/>
            </a:ext>
          </a:extLst>
        </p:cNvPr>
        <p:cNvGrpSpPr/>
        <p:nvPr/>
      </p:nvGrpSpPr>
      <p:grpSpPr>
        <a:xfrm>
          <a:off x="0" y="0"/>
          <a:ext cx="0" cy="0"/>
          <a:chOff x="0" y="0"/>
          <a:chExt cx="0" cy="0"/>
        </a:xfrm>
      </p:grpSpPr>
      <p:sp>
        <p:nvSpPr>
          <p:cNvPr id="10" name="正方形/長方形 6">
            <a:extLst>
              <a:ext uri="{FF2B5EF4-FFF2-40B4-BE49-F238E27FC236}">
                <a16:creationId xmlns:a16="http://schemas.microsoft.com/office/drawing/2014/main" id="{43E6C149-1533-B5E2-735B-967D776C65E5}"/>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14645B4E-1802-1AE7-DC6A-6FD320618589}"/>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イ．サプライチェーンの下流企業における、本事業の必要性</a:t>
            </a:r>
            <a:endParaRPr lang="ja-JP" altLang="en-US"/>
          </a:p>
        </p:txBody>
      </p:sp>
      <p:sp>
        <p:nvSpPr>
          <p:cNvPr id="6" name="コンテンツ プレースホルダー 5">
            <a:extLst>
              <a:ext uri="{FF2B5EF4-FFF2-40B4-BE49-F238E27FC236}">
                <a16:creationId xmlns:a16="http://schemas.microsoft.com/office/drawing/2014/main" id="{AE3DCF30-11BE-8E34-AB67-EF0617D2B223}"/>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切替等に関して顧客・取引先がコミットメント（合意）しているか</a:t>
            </a:r>
          </a:p>
        </p:txBody>
      </p:sp>
      <p:sp>
        <p:nvSpPr>
          <p:cNvPr id="7" name="TextBox 51">
            <a:extLst>
              <a:ext uri="{FF2B5EF4-FFF2-40B4-BE49-F238E27FC236}">
                <a16:creationId xmlns:a16="http://schemas.microsoft.com/office/drawing/2014/main" id="{1EB2FF5E-CADF-85D9-E151-852166A3398D}"/>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切替等に関して顧客・取引先がコミットメント（合意）している内容を</a:t>
            </a:r>
            <a:br>
              <a:rPr lang="en-US" altLang="ja-JP" sz="1400">
                <a:latin typeface="Meiryo UI"/>
                <a:ea typeface="Meiryo UI"/>
              </a:rPr>
            </a:br>
            <a:r>
              <a:rPr lang="ja-JP" altLang="en-US" sz="1400">
                <a:solidFill>
                  <a:srgbClr val="2E3558"/>
                </a:solidFill>
                <a:latin typeface="Meiryo UI"/>
                <a:ea typeface="Meiryo UI"/>
              </a:rPr>
              <a:t>なるべく具体的に書いてください。</a:t>
            </a:r>
          </a:p>
        </p:txBody>
      </p:sp>
    </p:spTree>
    <p:extLst>
      <p:ext uri="{BB962C8B-B14F-4D97-AF65-F5344CB8AC3E}">
        <p14:creationId xmlns:p14="http://schemas.microsoft.com/office/powerpoint/2010/main" val="2632150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F253-1054-E654-4940-F52FBBEDF7AB}"/>
            </a:ext>
          </a:extLst>
        </p:cNvPr>
        <p:cNvGrpSpPr/>
        <p:nvPr/>
      </p:nvGrpSpPr>
      <p:grpSpPr>
        <a:xfrm>
          <a:off x="0" y="0"/>
          <a:ext cx="0" cy="0"/>
          <a:chOff x="0" y="0"/>
          <a:chExt cx="0" cy="0"/>
        </a:xfrm>
      </p:grpSpPr>
      <p:sp>
        <p:nvSpPr>
          <p:cNvPr id="10" name="正方形/長方形 6">
            <a:extLst>
              <a:ext uri="{FF2B5EF4-FFF2-40B4-BE49-F238E27FC236}">
                <a16:creationId xmlns:a16="http://schemas.microsoft.com/office/drawing/2014/main" id="{E135E16E-4199-4D18-F1BB-6B6E3B6FA88F}"/>
              </a:ext>
            </a:extLst>
          </p:cNvPr>
          <p:cNvSpPr/>
          <p:nvPr/>
        </p:nvSpPr>
        <p:spPr>
          <a:xfrm>
            <a:off x="628650" y="1573824"/>
            <a:ext cx="10934700" cy="476775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lang="ja-JP" altLang="en-US" sz="1400">
              <a:solidFill>
                <a:schemeClr val="tx1"/>
              </a:solidFill>
              <a:latin typeface="Meiryo UI"/>
              <a:ea typeface="Meiryo UI"/>
            </a:endParaRPr>
          </a:p>
        </p:txBody>
      </p:sp>
      <p:sp>
        <p:nvSpPr>
          <p:cNvPr id="5" name="タイトル 4">
            <a:extLst>
              <a:ext uri="{FF2B5EF4-FFF2-40B4-BE49-F238E27FC236}">
                <a16:creationId xmlns:a16="http://schemas.microsoft.com/office/drawing/2014/main" id="{6776E3A7-4ADB-F448-E4DF-D447333EAD57}"/>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イ．サプライチェーンの下流企業における、本事業の必要性</a:t>
            </a:r>
            <a:endParaRPr lang="ja-JP" altLang="en-US"/>
          </a:p>
        </p:txBody>
      </p:sp>
      <p:sp>
        <p:nvSpPr>
          <p:cNvPr id="6" name="コンテンツ プレースホルダー 5">
            <a:extLst>
              <a:ext uri="{FF2B5EF4-FFF2-40B4-BE49-F238E27FC236}">
                <a16:creationId xmlns:a16="http://schemas.microsoft.com/office/drawing/2014/main" id="{FCE7FFA4-A4BB-229D-9463-3566185097FB}"/>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サプライチェーンの下流企業の製品供給・操業維持に与える供給リスクの低減が</a:t>
            </a:r>
            <a:br>
              <a:rPr lang="en-US" altLang="ja-JP">
                <a:solidFill>
                  <a:srgbClr val="3F4350"/>
                </a:solidFill>
                <a:latin typeface="Meiryo UI"/>
                <a:ea typeface="Meiryo UI"/>
              </a:rPr>
            </a:br>
            <a:r>
              <a:rPr lang="ja-JP" altLang="en-US">
                <a:solidFill>
                  <a:srgbClr val="3F4350"/>
                </a:solidFill>
                <a:latin typeface="Meiryo UI"/>
                <a:ea typeface="Meiryo UI"/>
              </a:rPr>
              <a:t>具体的に示されているか</a:t>
            </a:r>
          </a:p>
        </p:txBody>
      </p:sp>
      <p:sp>
        <p:nvSpPr>
          <p:cNvPr id="7" name="TextBox 51">
            <a:extLst>
              <a:ext uri="{FF2B5EF4-FFF2-40B4-BE49-F238E27FC236}">
                <a16:creationId xmlns:a16="http://schemas.microsoft.com/office/drawing/2014/main" id="{FC1A5FEF-0D78-7BDF-13EB-4BE61FD0F5E5}"/>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本事業がサプライチェーンの下流企業の製品供給・操業維持に与える　供給リスクを低減できる理由をなるべく具体的に書いてください。</a:t>
            </a:r>
          </a:p>
        </p:txBody>
      </p:sp>
    </p:spTree>
    <p:extLst>
      <p:ext uri="{BB962C8B-B14F-4D97-AF65-F5344CB8AC3E}">
        <p14:creationId xmlns:p14="http://schemas.microsoft.com/office/powerpoint/2010/main" val="20267809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DC1-1926-60CB-EA3C-3A0570B2DC33}"/>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20EA7FE6-C3FA-34A9-2D0B-B84B66E8D82E}"/>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イ．サプライチェーンの下流企業における、本事業の必要性</a:t>
            </a:r>
            <a:endParaRPr lang="ja-JP" altLang="en-US"/>
          </a:p>
        </p:txBody>
      </p:sp>
      <p:sp>
        <p:nvSpPr>
          <p:cNvPr id="6" name="コンテンツ プレースホルダー 5">
            <a:extLst>
              <a:ext uri="{FF2B5EF4-FFF2-40B4-BE49-F238E27FC236}">
                <a16:creationId xmlns:a16="http://schemas.microsoft.com/office/drawing/2014/main" id="{BD0E6E5C-1ED2-CC11-87DE-B96C9273D171}"/>
              </a:ext>
            </a:extLst>
          </p:cNvPr>
          <p:cNvSpPr>
            <a:spLocks noGrp="1"/>
          </p:cNvSpPr>
          <p:nvPr>
            <p:ph sz="quarter" idx="10"/>
          </p:nvPr>
        </p:nvSpPr>
        <p:spPr/>
        <p:txBody>
          <a:bodyPr vert="horz" lIns="0" tIns="0" rIns="0" bIns="0" rtlCol="0" anchor="t">
            <a:noAutofit/>
          </a:bodyPr>
          <a:lstStyle/>
          <a:p>
            <a:r>
              <a:rPr lang="ja-JP" altLang="en-US">
                <a:solidFill>
                  <a:srgbClr val="3F4350"/>
                </a:solidFill>
                <a:latin typeface="Meiryo UI"/>
                <a:ea typeface="Meiryo UI"/>
              </a:rPr>
              <a:t>切替評価をした部品の使用について、サプライチェーンの下流企業で、</a:t>
            </a:r>
            <a:br>
              <a:rPr lang="en-US" altLang="ja-JP">
                <a:solidFill>
                  <a:srgbClr val="3F4350"/>
                </a:solidFill>
                <a:latin typeface="Meiryo UI"/>
                <a:ea typeface="Meiryo UI"/>
              </a:rPr>
            </a:br>
            <a:r>
              <a:rPr lang="ja-JP" altLang="en-US">
                <a:solidFill>
                  <a:srgbClr val="3F4350"/>
                </a:solidFill>
                <a:latin typeface="Meiryo UI"/>
                <a:ea typeface="Meiryo UI"/>
              </a:rPr>
              <a:t>具体的・定量的に示されているか</a:t>
            </a:r>
          </a:p>
        </p:txBody>
      </p:sp>
      <p:grpSp>
        <p:nvGrpSpPr>
          <p:cNvPr id="8" name="グループ化 7">
            <a:extLst>
              <a:ext uri="{FF2B5EF4-FFF2-40B4-BE49-F238E27FC236}">
                <a16:creationId xmlns:a16="http://schemas.microsoft.com/office/drawing/2014/main" id="{66057C81-A579-EED2-6B12-2E754E4758EA}"/>
              </a:ext>
            </a:extLst>
          </p:cNvPr>
          <p:cNvGrpSpPr/>
          <p:nvPr/>
        </p:nvGrpSpPr>
        <p:grpSpPr>
          <a:xfrm>
            <a:off x="628650" y="1491270"/>
            <a:ext cx="10934700" cy="489847"/>
            <a:chOff x="628650" y="2104863"/>
            <a:chExt cx="10934700" cy="489847"/>
          </a:xfrm>
        </p:grpSpPr>
        <p:sp>
          <p:nvSpPr>
            <p:cNvPr id="9" name="正方形/長方形 17">
              <a:extLst>
                <a:ext uri="{FF2B5EF4-FFF2-40B4-BE49-F238E27FC236}">
                  <a16:creationId xmlns:a16="http://schemas.microsoft.com/office/drawing/2014/main" id="{3CDAB9F1-B734-925C-3741-718EA5C5084D}"/>
                </a:ext>
              </a:extLst>
            </p:cNvPr>
            <p:cNvSpPr/>
            <p:nvPr/>
          </p:nvSpPr>
          <p:spPr>
            <a:xfrm>
              <a:off x="628650" y="2104863"/>
              <a:ext cx="1793677" cy="489847"/>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川下企業の製品名</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0" name="正方形/長方形 17">
              <a:extLst>
                <a:ext uri="{FF2B5EF4-FFF2-40B4-BE49-F238E27FC236}">
                  <a16:creationId xmlns:a16="http://schemas.microsoft.com/office/drawing/2014/main" id="{CCA81CA4-9D5B-EE39-9AF4-D906859A3FE0}"/>
                </a:ext>
              </a:extLst>
            </p:cNvPr>
            <p:cNvSpPr/>
            <p:nvPr/>
          </p:nvSpPr>
          <p:spPr>
            <a:xfrm>
              <a:off x="2422326" y="2104863"/>
              <a:ext cx="3605337" cy="48984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7">
              <a:extLst>
                <a:ext uri="{FF2B5EF4-FFF2-40B4-BE49-F238E27FC236}">
                  <a16:creationId xmlns:a16="http://schemas.microsoft.com/office/drawing/2014/main" id="{5F0CF1E6-FD36-7830-55DA-4E681C885EE1}"/>
                </a:ext>
              </a:extLst>
            </p:cNvPr>
            <p:cNvSpPr/>
            <p:nvPr/>
          </p:nvSpPr>
          <p:spPr>
            <a:xfrm>
              <a:off x="6164337" y="2104863"/>
              <a:ext cx="1793677" cy="489847"/>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下流企業名</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2" name="正方形/長方形 17">
              <a:extLst>
                <a:ext uri="{FF2B5EF4-FFF2-40B4-BE49-F238E27FC236}">
                  <a16:creationId xmlns:a16="http://schemas.microsoft.com/office/drawing/2014/main" id="{FFAB904C-FF8C-73CC-5FD9-E8FEC36F11A3}"/>
                </a:ext>
              </a:extLst>
            </p:cNvPr>
            <p:cNvSpPr/>
            <p:nvPr/>
          </p:nvSpPr>
          <p:spPr>
            <a:xfrm>
              <a:off x="7958013" y="2104863"/>
              <a:ext cx="3605337" cy="48984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a:t>
              </a:r>
              <a:endParaRPr lang="en-US" altLang="ja-JP" sz="1400">
                <a:solidFill>
                  <a:schemeClr val="tx1"/>
                </a:solidFill>
                <a:latin typeface="Meiryo UI" panose="020B0604030504040204" pitchFamily="50" charset="-128"/>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B8D0A2C2-A75B-35A8-1350-EAFE539641BF}"/>
              </a:ext>
            </a:extLst>
          </p:cNvPr>
          <p:cNvGrpSpPr/>
          <p:nvPr/>
        </p:nvGrpSpPr>
        <p:grpSpPr>
          <a:xfrm>
            <a:off x="628650" y="2229680"/>
            <a:ext cx="10934700" cy="4115558"/>
            <a:chOff x="628650" y="2697238"/>
            <a:chExt cx="10934700" cy="2455795"/>
          </a:xfrm>
        </p:grpSpPr>
        <p:sp>
          <p:nvSpPr>
            <p:cNvPr id="14" name="正方形/長方形 17">
              <a:extLst>
                <a:ext uri="{FF2B5EF4-FFF2-40B4-BE49-F238E27FC236}">
                  <a16:creationId xmlns:a16="http://schemas.microsoft.com/office/drawing/2014/main" id="{1D495E62-D3AA-7DAD-DBEA-DFE488476BA1}"/>
                </a:ext>
              </a:extLst>
            </p:cNvPr>
            <p:cNvSpPr/>
            <p:nvPr/>
          </p:nvSpPr>
          <p:spPr>
            <a:xfrm>
              <a:off x="628650" y="2697238"/>
              <a:ext cx="1793677" cy="2455795"/>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川下企業の製品に　　おける部品の使われ方</a:t>
              </a:r>
              <a:endParaRPr lang="ja-JP" altLang="en-US" sz="1400">
                <a:solidFill>
                  <a:schemeClr val="tx1"/>
                </a:solidFill>
                <a:latin typeface="Meiryo UI" panose="020B0604030504040204" pitchFamily="50" charset="-128"/>
                <a:ea typeface="Meiryo UI" panose="020B0604030504040204" pitchFamily="50" charset="-128"/>
              </a:endParaRPr>
            </a:p>
          </p:txBody>
        </p:sp>
        <p:sp>
          <p:nvSpPr>
            <p:cNvPr id="15" name="正方形/長方形 17">
              <a:extLst>
                <a:ext uri="{FF2B5EF4-FFF2-40B4-BE49-F238E27FC236}">
                  <a16:creationId xmlns:a16="http://schemas.microsoft.com/office/drawing/2014/main" id="{F3C6613A-FAA9-71F8-14FF-884C48838E12}"/>
                </a:ext>
              </a:extLst>
            </p:cNvPr>
            <p:cNvSpPr/>
            <p:nvPr/>
          </p:nvSpPr>
          <p:spPr>
            <a:xfrm>
              <a:off x="2422326" y="2697238"/>
              <a:ext cx="9141024" cy="245579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grpSp>
      <p:sp>
        <p:nvSpPr>
          <p:cNvPr id="7" name="TextBox 51">
            <a:extLst>
              <a:ext uri="{FF2B5EF4-FFF2-40B4-BE49-F238E27FC236}">
                <a16:creationId xmlns:a16="http://schemas.microsoft.com/office/drawing/2014/main" id="{F1464F1A-4AF4-D695-B364-BFB93E36F92F}"/>
              </a:ext>
            </a:extLst>
          </p:cNvPr>
          <p:cNvSpPr txBox="1"/>
          <p:nvPr/>
        </p:nvSpPr>
        <p:spPr>
          <a:xfrm>
            <a:off x="3289734" y="2726370"/>
            <a:ext cx="5612532"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サプライチェーンの下流企業における切替評価をした部品がどのように　　使われるかについて、なるべく具体的・定量的に書いてください。</a:t>
            </a:r>
          </a:p>
        </p:txBody>
      </p:sp>
    </p:spTree>
    <p:extLst>
      <p:ext uri="{BB962C8B-B14F-4D97-AF65-F5344CB8AC3E}">
        <p14:creationId xmlns:p14="http://schemas.microsoft.com/office/powerpoint/2010/main" val="900001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CAA64-4E4C-58F6-A1B6-CAA7E6DB43D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CB94106-27D0-99D5-F961-09354C659370}"/>
              </a:ext>
            </a:extLst>
          </p:cNvPr>
          <p:cNvSpPr>
            <a:spLocks noGrp="1"/>
          </p:cNvSpPr>
          <p:nvPr>
            <p:ph type="title"/>
          </p:nvPr>
        </p:nvSpPr>
        <p:spPr>
          <a:xfrm>
            <a:off x="629325" y="3096602"/>
            <a:ext cx="10933350" cy="664797"/>
          </a:xfrm>
        </p:spPr>
        <p:txBody>
          <a:bodyPr vert="horz" rIns="0">
            <a:spAutoFit/>
          </a:bodyPr>
          <a:lstStyle/>
          <a:p>
            <a:pPr algn="ctr"/>
            <a:r>
              <a:rPr kumimoji="1" lang="ja-JP" altLang="en-US" sz="4800" b="1">
                <a:solidFill>
                  <a:schemeClr val="tx1"/>
                </a:solidFill>
              </a:rPr>
              <a:t>ウ．その他</a:t>
            </a:r>
          </a:p>
        </p:txBody>
      </p:sp>
    </p:spTree>
    <p:extLst>
      <p:ext uri="{BB962C8B-B14F-4D97-AF65-F5344CB8AC3E}">
        <p14:creationId xmlns:p14="http://schemas.microsoft.com/office/powerpoint/2010/main" val="3283246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58D73-51E6-FA9D-8924-88A9CA6F5DB2}"/>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F063334F-CAD9-1358-62EE-4AA7ADC903BC}"/>
              </a:ext>
            </a:extLst>
          </p:cNvPr>
          <p:cNvSpPr>
            <a:spLocks noGrp="1"/>
          </p:cNvSpPr>
          <p:nvPr>
            <p:ph type="title"/>
          </p:nvPr>
        </p:nvSpPr>
        <p:spPr>
          <a:xfrm>
            <a:off x="628650" y="180000"/>
            <a:ext cx="10934699" cy="221599"/>
          </a:xfrm>
        </p:spPr>
        <p:txBody>
          <a:bodyPr vert="horz" rIns="0">
            <a:spAutoFit/>
          </a:bodyPr>
          <a:lstStyle/>
          <a:p>
            <a:r>
              <a:rPr lang="zh-TW" altLang="en-US">
                <a:latin typeface="Meiryo UI"/>
                <a:ea typeface="Meiryo UI"/>
              </a:rPr>
              <a:t>（２）</a:t>
            </a:r>
            <a:r>
              <a:rPr lang="ja-JP" altLang="en-US">
                <a:latin typeface="Meiryo UI"/>
                <a:ea typeface="Meiryo UI"/>
              </a:rPr>
              <a:t>加点</a:t>
            </a:r>
            <a:r>
              <a:rPr lang="zh-TW" altLang="en-US">
                <a:latin typeface="Meiryo UI"/>
                <a:ea typeface="Meiryo UI"/>
              </a:rPr>
              <a:t>審査 </a:t>
            </a:r>
            <a:r>
              <a:rPr lang="en-US" altLang="zh-TW">
                <a:latin typeface="Meiryo UI"/>
                <a:ea typeface="Meiryo UI"/>
              </a:rPr>
              <a:t>| </a:t>
            </a:r>
            <a:r>
              <a:rPr lang="ja-JP" altLang="en-US">
                <a:latin typeface="Meiryo UI"/>
                <a:ea typeface="Meiryo UI"/>
              </a:rPr>
              <a:t>ウ．その他</a:t>
            </a:r>
            <a:endParaRPr lang="ja-JP" altLang="en-US"/>
          </a:p>
        </p:txBody>
      </p:sp>
      <p:sp>
        <p:nvSpPr>
          <p:cNvPr id="6" name="コンテンツ プレースホルダー 5">
            <a:extLst>
              <a:ext uri="{FF2B5EF4-FFF2-40B4-BE49-F238E27FC236}">
                <a16:creationId xmlns:a16="http://schemas.microsoft.com/office/drawing/2014/main" id="{F829F0B1-2854-073E-5EF2-9C80480695C5}"/>
              </a:ext>
            </a:extLst>
          </p:cNvPr>
          <p:cNvSpPr>
            <a:spLocks noGrp="1"/>
          </p:cNvSpPr>
          <p:nvPr>
            <p:ph sz="quarter" idx="10"/>
          </p:nvPr>
        </p:nvSpPr>
        <p:spPr/>
        <p:txBody>
          <a:bodyPr vert="horz" lIns="0" tIns="0" rIns="0" bIns="0" rtlCol="0">
            <a:noAutofit/>
          </a:bodyPr>
          <a:lstStyle/>
          <a:p>
            <a:r>
              <a:rPr lang="ja-JP" altLang="en-US">
                <a:solidFill>
                  <a:srgbClr val="3F4350"/>
                </a:solidFill>
              </a:rPr>
              <a:t>下記のいずれかに選定、認定されているか。もしくはパートナーシップ構築宣言を</a:t>
            </a:r>
            <a:br>
              <a:rPr lang="en-US" altLang="ja-JP">
                <a:solidFill>
                  <a:srgbClr val="3F4350"/>
                </a:solidFill>
              </a:rPr>
            </a:br>
            <a:r>
              <a:rPr lang="ja-JP" altLang="en-US">
                <a:solidFill>
                  <a:srgbClr val="3F4350"/>
                </a:solidFill>
              </a:rPr>
              <a:t>実施しているか。</a:t>
            </a:r>
          </a:p>
        </p:txBody>
      </p:sp>
      <p:sp>
        <p:nvSpPr>
          <p:cNvPr id="16" name="TextBox 51">
            <a:extLst>
              <a:ext uri="{FF2B5EF4-FFF2-40B4-BE49-F238E27FC236}">
                <a16:creationId xmlns:a16="http://schemas.microsoft.com/office/drawing/2014/main" id="{D8A6887E-0FE1-354B-7F12-BDD5F2E0C6CD}"/>
              </a:ext>
            </a:extLst>
          </p:cNvPr>
          <p:cNvSpPr txBox="1"/>
          <p:nvPr/>
        </p:nvSpPr>
        <p:spPr>
          <a:xfrm>
            <a:off x="3821696" y="2726370"/>
            <a:ext cx="4548608" cy="140526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下記のいずれかに選定、認定されていることの証明となる書類を張り付けてください。</a:t>
            </a:r>
          </a:p>
          <a:p>
            <a:pPr marL="479475" lvl="1" indent="-285750">
              <a:buFont typeface="Arial" panose="020B0604020202020204" pitchFamily="34" charset="0"/>
              <a:buChar char="•"/>
            </a:pPr>
            <a:r>
              <a:rPr lang="ja-JP" altLang="en-US" sz="1200">
                <a:solidFill>
                  <a:srgbClr val="2E3558"/>
                </a:solidFill>
                <a:latin typeface="Meiryo UI"/>
                <a:ea typeface="Meiryo UI"/>
              </a:rPr>
              <a:t>地域未来牽引企業に選定</a:t>
            </a:r>
          </a:p>
          <a:p>
            <a:pPr marL="479475" lvl="1" indent="-285750">
              <a:buFont typeface="Arial" panose="020B0604020202020204" pitchFamily="34" charset="0"/>
              <a:buChar char="•"/>
            </a:pPr>
            <a:r>
              <a:rPr lang="ja-JP" altLang="en-US" sz="1200">
                <a:solidFill>
                  <a:srgbClr val="2E3558"/>
                </a:solidFill>
                <a:latin typeface="Meiryo UI"/>
                <a:ea typeface="Meiryo UI"/>
              </a:rPr>
              <a:t>健康経営優良法人に認定</a:t>
            </a:r>
          </a:p>
          <a:p>
            <a:pPr marL="479475" lvl="1" indent="-285750">
              <a:buFont typeface="Arial" panose="020B0604020202020204" pitchFamily="34" charset="0"/>
              <a:buChar char="•"/>
            </a:pPr>
            <a:r>
              <a:rPr lang="ja-JP" altLang="en-US" sz="1200">
                <a:solidFill>
                  <a:srgbClr val="2E3558"/>
                </a:solidFill>
                <a:latin typeface="Meiryo UI"/>
                <a:ea typeface="Meiryo UI"/>
              </a:rPr>
              <a:t>女性活躍推進法に基づく、えるぼし認定</a:t>
            </a:r>
          </a:p>
          <a:p>
            <a:pPr marL="479475" lvl="1" indent="-285750">
              <a:buFont typeface="Arial" panose="020B0604020202020204" pitchFamily="34" charset="0"/>
              <a:buChar char="•"/>
            </a:pPr>
            <a:r>
              <a:rPr lang="ja-JP" altLang="en-US" sz="1200">
                <a:solidFill>
                  <a:srgbClr val="2E3558"/>
                </a:solidFill>
                <a:latin typeface="Meiryo UI"/>
                <a:ea typeface="Meiryo UI"/>
              </a:rPr>
              <a:t>次世代育成支援対策推進法に基づく、くるみん認定</a:t>
            </a:r>
          </a:p>
        </p:txBody>
      </p:sp>
    </p:spTree>
    <p:extLst>
      <p:ext uri="{BB962C8B-B14F-4D97-AF65-F5344CB8AC3E}">
        <p14:creationId xmlns:p14="http://schemas.microsoft.com/office/powerpoint/2010/main" val="4165998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F4DBE8-FD67-4369-C942-DC7B489C00DD}"/>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1CBF644-09ED-DD34-FD32-2FF23093F4E1}"/>
              </a:ext>
            </a:extLst>
          </p:cNvPr>
          <p:cNvGraphicFramePr>
            <a:graphicFrameLocks noGrp="1"/>
          </p:cNvGraphicFramePr>
          <p:nvPr>
            <p:extLst>
              <p:ext uri="{D42A27DB-BD31-4B8C-83A1-F6EECF244321}">
                <p14:modId xmlns:p14="http://schemas.microsoft.com/office/powerpoint/2010/main" val="3390244094"/>
              </p:ext>
            </p:extLst>
          </p:nvPr>
        </p:nvGraphicFramePr>
        <p:xfrm>
          <a:off x="238125" y="605458"/>
          <a:ext cx="5843738" cy="5237980"/>
        </p:xfrm>
        <a:graphic>
          <a:graphicData uri="http://schemas.openxmlformats.org/drawingml/2006/table">
            <a:tbl>
              <a:tblPr firstRow="1" bandRow="1">
                <a:tableStyleId>{5C22544A-7EE6-4342-B048-85BDC9FD1C3A}</a:tableStyleId>
              </a:tblPr>
              <a:tblGrid>
                <a:gridCol w="388842">
                  <a:extLst>
                    <a:ext uri="{9D8B030D-6E8A-4147-A177-3AD203B41FA5}">
                      <a16:colId xmlns:a16="http://schemas.microsoft.com/office/drawing/2014/main" val="1765545874"/>
                    </a:ext>
                  </a:extLst>
                </a:gridCol>
                <a:gridCol w="388842">
                  <a:extLst>
                    <a:ext uri="{9D8B030D-6E8A-4147-A177-3AD203B41FA5}">
                      <a16:colId xmlns:a16="http://schemas.microsoft.com/office/drawing/2014/main" val="236298950"/>
                    </a:ext>
                  </a:extLst>
                </a:gridCol>
                <a:gridCol w="5066054">
                  <a:extLst>
                    <a:ext uri="{9D8B030D-6E8A-4147-A177-3AD203B41FA5}">
                      <a16:colId xmlns:a16="http://schemas.microsoft.com/office/drawing/2014/main" val="3547128731"/>
                    </a:ext>
                  </a:extLst>
                </a:gridCol>
              </a:tblGrid>
              <a:tr h="285666">
                <a:tc gridSpan="3">
                  <a:txBody>
                    <a:bodyPr/>
                    <a:lstStyle/>
                    <a:p>
                      <a:pPr algn="l"/>
                      <a:r>
                        <a:rPr kumimoji="1" lang="ja-JP" altLang="en-US" sz="1400" b="1" dirty="0">
                          <a:solidFill>
                            <a:schemeClr val="tx1"/>
                          </a:solidFill>
                          <a:latin typeface="Meiryo UI" panose="020B0604030504040204" pitchFamily="50" charset="-128"/>
                          <a:ea typeface="Meiryo UI" panose="020B0604030504040204" pitchFamily="50" charset="-128"/>
                        </a:rPr>
                        <a:t>（</a:t>
                      </a:r>
                      <a:r>
                        <a:rPr kumimoji="1" lang="en-US" altLang="ja-JP" sz="1400" b="1" dirty="0">
                          <a:solidFill>
                            <a:schemeClr val="tx1"/>
                          </a:solidFill>
                          <a:latin typeface="Meiryo UI" panose="020B0604030504040204" pitchFamily="50" charset="-128"/>
                          <a:ea typeface="Meiryo UI" panose="020B0604030504040204" pitchFamily="50" charset="-128"/>
                        </a:rPr>
                        <a:t>0</a:t>
                      </a:r>
                      <a:r>
                        <a:rPr kumimoji="1" lang="ja-JP" altLang="en-US" sz="1400" b="1" dirty="0">
                          <a:solidFill>
                            <a:schemeClr val="tx1"/>
                          </a:solidFill>
                          <a:latin typeface="Meiryo UI" panose="020B0604030504040204" pitchFamily="50" charset="-128"/>
                          <a:ea typeface="Meiryo UI" panose="020B0604030504040204" pitchFamily="50" charset="-128"/>
                        </a:rPr>
                        <a:t>）申請者の概要</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l"/>
                      <a:endParaRPr kumimoji="1" lang="en-US" altLang="ja-JP" sz="1400" b="1" dirty="0">
                        <a:solidFill>
                          <a:schemeClr val="tx1"/>
                        </a:solidFill>
                        <a:latin typeface="Meiryo UI" panose="020B0604030504040204" pitchFamily="50" charset="-128"/>
                        <a:ea typeface="Meiryo UI" panose="020B0604030504040204" pitchFamily="50" charset="-128"/>
                      </a:endParaRPr>
                    </a:p>
                    <a:p>
                      <a:pPr algn="l"/>
                      <a:r>
                        <a:rPr kumimoji="1" lang="ja-JP" altLang="en-US" sz="1400" b="1" dirty="0">
                          <a:solidFill>
                            <a:schemeClr val="tx1"/>
                          </a:solidFill>
                          <a:latin typeface="Meiryo UI" panose="020B0604030504040204" pitchFamily="50" charset="-128"/>
                          <a:ea typeface="Meiryo UI" panose="020B0604030504040204" pitchFamily="50" charset="-128"/>
                        </a:rPr>
                        <a:t>（１）基礎審査</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204390"/>
                  </a:ext>
                </a:extLst>
              </a:tr>
              <a:tr h="285666">
                <a:tc rowSpan="10">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a:r>
                        <a:rPr kumimoji="1" lang="ja-JP" altLang="en-US" sz="1200" b="1" dirty="0">
                          <a:solidFill>
                            <a:schemeClr val="tx1"/>
                          </a:solidFill>
                          <a:latin typeface="Meiryo UI" panose="020B0604030504040204" pitchFamily="50" charset="-128"/>
                          <a:ea typeface="Meiryo UI" panose="020B0604030504040204" pitchFamily="50" charset="-128"/>
                        </a:rPr>
                        <a:t>ア．申請者の事業目的・内容が補助事業の目的・内容と合致しているか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0509017"/>
                  </a:ext>
                </a:extLst>
              </a:tr>
              <a:tr h="285666">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kumimoji="1" lang="ja-JP" altLang="en-US" sz="1200" b="0">
                          <a:solidFill>
                            <a:schemeClr val="tx1"/>
                          </a:solidFill>
                          <a:latin typeface="Meiryo UI" panose="020B0604030504040204" pitchFamily="50" charset="-128"/>
                          <a:ea typeface="Meiryo UI" panose="020B0604030504040204" pitchFamily="50" charset="-128"/>
                        </a:rPr>
                        <a:t>経済安全保障の観点から調達ルートの切替等の目的をもって、新たな調達先から調達した「重要鉱物を使用した部品・機器」の性能評価を実施しているか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1741958"/>
                  </a:ext>
                </a:extLst>
              </a:tr>
              <a:tr h="285666">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l"/>
                      <a:r>
                        <a:rPr kumimoji="1" lang="ja-JP" altLang="en-US" sz="1200" b="1">
                          <a:solidFill>
                            <a:schemeClr val="tx1"/>
                          </a:solidFill>
                          <a:latin typeface="Meiryo UI" panose="020B0604030504040204" pitchFamily="50" charset="-128"/>
                          <a:ea typeface="Meiryo UI" panose="020B0604030504040204" pitchFamily="50" charset="-128"/>
                        </a:rPr>
                        <a:t>イ．申請者の事業内容、スケジュールが適切に申請されているか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14210745"/>
                  </a:ext>
                </a:extLst>
              </a:tr>
              <a:tr h="285666">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a:solidFill>
                            <a:schemeClr val="tx1"/>
                          </a:solidFill>
                          <a:latin typeface="Meiryo UI" panose="020B0604030504040204" pitchFamily="50" charset="-128"/>
                          <a:ea typeface="Meiryo UI" panose="020B0604030504040204" pitchFamily="50" charset="-128"/>
                        </a:rPr>
                        <a:t>事業完了期限までに実績報告が出来る実施内容になっているか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77629702"/>
                  </a:ext>
                </a:extLst>
              </a:tr>
              <a:tr h="285666">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200" b="0">
                          <a:solidFill>
                            <a:schemeClr val="tx1"/>
                          </a:solidFill>
                          <a:latin typeface="Meiryo UI" panose="020B0604030504040204" pitchFamily="50" charset="-128"/>
                          <a:ea typeface="Meiryo UI" panose="020B0604030504040204" pitchFamily="50" charset="-128"/>
                        </a:rPr>
                        <a:t>事業完了期限までに実績報告が出来るスケジュールを組んでいるか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13166916"/>
                  </a:ext>
                </a:extLst>
              </a:tr>
              <a:tr h="285666">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a:solidFill>
                            <a:schemeClr val="tx1"/>
                          </a:solidFill>
                          <a:latin typeface="Meiryo UI" panose="020B0604030504040204" pitchFamily="50" charset="-128"/>
                          <a:ea typeface="Meiryo UI" panose="020B0604030504040204" pitchFamily="50" charset="-128"/>
                        </a:rPr>
                        <a:t>ウ</a:t>
                      </a:r>
                      <a:r>
                        <a:rPr kumimoji="1" lang="en-US" altLang="ja-JP" sz="1200" b="1">
                          <a:solidFill>
                            <a:schemeClr val="tx1"/>
                          </a:solidFill>
                          <a:latin typeface="Meiryo UI" panose="020B0604030504040204" pitchFamily="50" charset="-128"/>
                          <a:ea typeface="Meiryo UI" panose="020B0604030504040204" pitchFamily="50" charset="-128"/>
                        </a:rPr>
                        <a:t>.</a:t>
                      </a:r>
                      <a:r>
                        <a:rPr kumimoji="1" lang="ja-JP" altLang="en-US" sz="1200" b="1">
                          <a:solidFill>
                            <a:schemeClr val="tx1"/>
                          </a:solidFill>
                          <a:latin typeface="Meiryo UI" panose="020B0604030504040204" pitchFamily="50" charset="-128"/>
                          <a:ea typeface="Meiryo UI" panose="020B0604030504040204" pitchFamily="50" charset="-128"/>
                        </a:rPr>
                        <a:t>　収支計画書の内容が適切であり、費用の合理性が担保されているか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2367633"/>
                  </a:ext>
                </a:extLst>
              </a:tr>
              <a:tr h="316468">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kumimoji="1" lang="ja-JP" altLang="en-US" sz="1200" b="0" kern="1200">
                          <a:solidFill>
                            <a:schemeClr val="tx1"/>
                          </a:solidFill>
                          <a:latin typeface="Meiryo UI" panose="020B0604030504040204" pitchFamily="50" charset="-128"/>
                          <a:ea typeface="Meiryo UI" panose="020B0604030504040204" pitchFamily="50" charset="-128"/>
                          <a:cs typeface="+mn-cs"/>
                        </a:rPr>
                        <a:t>収支計画書が正しく記載されているか</a:t>
                      </a:r>
                    </a:p>
                  </a:txBody>
                  <a:tcPr marL="1623" marR="1623" marT="1623"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61618447"/>
                  </a:ext>
                </a:extLst>
              </a:tr>
              <a:tr h="285666">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kumimoji="1" lang="ja-JP" altLang="en-US" sz="1200" b="0" kern="1200" dirty="0">
                          <a:solidFill>
                            <a:schemeClr val="tx1"/>
                          </a:solidFill>
                          <a:latin typeface="Meiryo UI" panose="020B0604030504040204" pitchFamily="50" charset="-128"/>
                          <a:ea typeface="Meiryo UI" panose="020B0604030504040204" pitchFamily="50" charset="-128"/>
                          <a:cs typeface="+mn-cs"/>
                        </a:rPr>
                        <a:t>各費用の使途等が明確になっているか</a:t>
                      </a:r>
                    </a:p>
                  </a:txBody>
                  <a:tcPr marL="1623" marR="1623" marT="1623"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4956364"/>
                  </a:ext>
                </a:extLst>
              </a:tr>
              <a:tr h="285666">
                <a:tc vMerge="1">
                  <a:txBody>
                    <a:bodyPr/>
                    <a:lstStyle/>
                    <a:p>
                      <a:endParaRPr kumimoji="1" lang="ja-JP" altLang="en-US"/>
                    </a:p>
                  </a:txBody>
                  <a:tcPr>
                    <a:lnT w="12700" cmpd="sng">
                      <a:noFill/>
                    </a:lnT>
                  </a:tcPr>
                </a:tc>
                <a:tc vMerge="1">
                  <a:txBody>
                    <a:bodyPr/>
                    <a:lstStyle/>
                    <a:p>
                      <a:endParaRPr kumimoji="1" lang="ja-JP" altLang="en-US"/>
                    </a:p>
                  </a:txBody>
                  <a:tcPr>
                    <a:lnT w="12700" cmpd="sng">
                      <a:noFill/>
                    </a:lnT>
                  </a:tcPr>
                </a:tc>
                <a:tc>
                  <a:txBody>
                    <a:bodyPr/>
                    <a:lstStyle/>
                    <a:p>
                      <a:pPr algn="l" fontAlgn="ctr"/>
                      <a:r>
                        <a:rPr kumimoji="1" lang="ja-JP" altLang="en-US" sz="1200" b="0" kern="1200" dirty="0">
                          <a:solidFill>
                            <a:schemeClr val="tx1"/>
                          </a:solidFill>
                          <a:latin typeface="Meiryo UI" panose="020B0604030504040204" pitchFamily="50" charset="-128"/>
                          <a:ea typeface="Meiryo UI" panose="020B0604030504040204" pitchFamily="50" charset="-128"/>
                          <a:cs typeface="+mn-cs"/>
                        </a:rPr>
                        <a:t>契約等に基づき適切価格が計上されているか</a:t>
                      </a:r>
                    </a:p>
                  </a:txBody>
                  <a:tcPr marL="1623" marR="1623" marT="1623"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20379662"/>
                  </a:ext>
                </a:extLst>
              </a:tr>
              <a:tr h="285666">
                <a:tc vMerge="1">
                  <a:txBody>
                    <a:bodyPr/>
                    <a:lstStyle/>
                    <a:p>
                      <a:endParaRPr kumimoji="1" lang="ja-JP" altLang="en-US"/>
                    </a:p>
                  </a:txBody>
                  <a:tcPr/>
                </a:tc>
                <a:tc vMerge="1">
                  <a:txBody>
                    <a:bodyPr/>
                    <a:lstStyle/>
                    <a:p>
                      <a:endParaRPr kumimoji="1" lang="ja-JP" altLang="en-US"/>
                    </a:p>
                  </a:txBody>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022421"/>
                  </a:ext>
                </a:extLst>
              </a:tr>
              <a:tr h="285666">
                <a:tc gridSpan="3">
                  <a:txBody>
                    <a:bodyPr/>
                    <a:lstStyle/>
                    <a:p>
                      <a:pPr marL="0" algn="l" defTabSz="914400" rtl="0" eaLnBrk="1" latinLnBrk="0" hangingPunct="1"/>
                      <a:endParaRPr kumimoji="1" lang="ja-JP" altLang="en-US" sz="1400" b="1" kern="1200">
                        <a:solidFill>
                          <a:schemeClr val="tx1"/>
                        </a:solidFill>
                        <a:latin typeface="Meiryo UI" panose="020B0604030504040204" pitchFamily="50" charset="-128"/>
                        <a:ea typeface="Meiryo UI" panose="020B0604030504040204" pitchFamily="50" charset="-128"/>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8111732"/>
                  </a:ext>
                </a:extLst>
              </a:tr>
              <a:tr h="285666">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b="1">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52668751"/>
                  </a:ext>
                </a:extLst>
              </a:tr>
              <a:tr h="285666">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2993777"/>
                  </a:ext>
                </a:extLst>
              </a:tr>
              <a:tr h="285666">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6953800"/>
                  </a:ext>
                </a:extLst>
              </a:tr>
              <a:tr h="285666">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53564782"/>
                  </a:ext>
                </a:extLst>
              </a:tr>
            </a:tbl>
          </a:graphicData>
        </a:graphic>
      </p:graphicFrame>
      <p:sp>
        <p:nvSpPr>
          <p:cNvPr id="5" name="タイトル 4">
            <a:extLst>
              <a:ext uri="{FF2B5EF4-FFF2-40B4-BE49-F238E27FC236}">
                <a16:creationId xmlns:a16="http://schemas.microsoft.com/office/drawing/2014/main" id="{981DB586-339E-9AAF-50A0-F8C952FBDDD8}"/>
              </a:ext>
            </a:extLst>
          </p:cNvPr>
          <p:cNvSpPr txBox="1">
            <a:spLocks/>
          </p:cNvSpPr>
          <p:nvPr/>
        </p:nvSpPr>
        <p:spPr>
          <a:xfrm>
            <a:off x="246064" y="180000"/>
            <a:ext cx="11317286" cy="362693"/>
          </a:xfrm>
          <a:prstGeom prst="rect">
            <a:avLst/>
          </a:prstGeom>
        </p:spPr>
        <p:txBody>
          <a:bodyPr vert="horz"/>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ja-JP" altLang="en-US"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事業計画書に記載いただきたい項目一覧（事業計画書の目次に該当）</a:t>
            </a:r>
          </a:p>
        </p:txBody>
      </p:sp>
      <p:graphicFrame>
        <p:nvGraphicFramePr>
          <p:cNvPr id="6" name="表 5">
            <a:extLst>
              <a:ext uri="{FF2B5EF4-FFF2-40B4-BE49-F238E27FC236}">
                <a16:creationId xmlns:a16="http://schemas.microsoft.com/office/drawing/2014/main" id="{55E70C7B-430A-BD9A-F39E-21C42E48E3F1}"/>
              </a:ext>
            </a:extLst>
          </p:cNvPr>
          <p:cNvGraphicFramePr>
            <a:graphicFrameLocks noGrp="1"/>
          </p:cNvGraphicFramePr>
          <p:nvPr>
            <p:extLst>
              <p:ext uri="{D42A27DB-BD31-4B8C-83A1-F6EECF244321}">
                <p14:modId xmlns:p14="http://schemas.microsoft.com/office/powerpoint/2010/main" val="2127353932"/>
              </p:ext>
            </p:extLst>
          </p:nvPr>
        </p:nvGraphicFramePr>
        <p:xfrm>
          <a:off x="5904707" y="605458"/>
          <a:ext cx="5843738" cy="5647080"/>
        </p:xfrm>
        <a:graphic>
          <a:graphicData uri="http://schemas.openxmlformats.org/drawingml/2006/table">
            <a:tbl>
              <a:tblPr firstRow="1" bandRow="1">
                <a:tableStyleId>{5C22544A-7EE6-4342-B048-85BDC9FD1C3A}</a:tableStyleId>
              </a:tblPr>
              <a:tblGrid>
                <a:gridCol w="388842">
                  <a:extLst>
                    <a:ext uri="{9D8B030D-6E8A-4147-A177-3AD203B41FA5}">
                      <a16:colId xmlns:a16="http://schemas.microsoft.com/office/drawing/2014/main" val="1765545874"/>
                    </a:ext>
                  </a:extLst>
                </a:gridCol>
                <a:gridCol w="388842">
                  <a:extLst>
                    <a:ext uri="{9D8B030D-6E8A-4147-A177-3AD203B41FA5}">
                      <a16:colId xmlns:a16="http://schemas.microsoft.com/office/drawing/2014/main" val="236298950"/>
                    </a:ext>
                  </a:extLst>
                </a:gridCol>
                <a:gridCol w="5066054">
                  <a:extLst>
                    <a:ext uri="{9D8B030D-6E8A-4147-A177-3AD203B41FA5}">
                      <a16:colId xmlns:a16="http://schemas.microsoft.com/office/drawing/2014/main" val="3547128731"/>
                    </a:ext>
                  </a:extLst>
                </a:gridCol>
              </a:tblGrid>
              <a:tr h="319777">
                <a:tc gridSpan="3">
                  <a:txBody>
                    <a:bodyPr/>
                    <a:lstStyle/>
                    <a:p>
                      <a:pPr marL="0" algn="l" defTabSz="914400" rtl="0" eaLnBrk="1" latinLnBrk="0" hangingPunct="1"/>
                      <a:r>
                        <a:rPr kumimoji="1" lang="zh-TW" altLang="en-US" sz="1400" b="1" kern="1200">
                          <a:solidFill>
                            <a:schemeClr val="tx1"/>
                          </a:solidFill>
                          <a:latin typeface="Meiryo UI" panose="020B0604030504040204" pitchFamily="50" charset="-128"/>
                          <a:ea typeface="Meiryo UI" panose="020B0604030504040204" pitchFamily="50" charset="-128"/>
                          <a:cs typeface="+mn-cs"/>
                        </a:rPr>
                        <a:t>（２）</a:t>
                      </a:r>
                      <a:r>
                        <a:rPr kumimoji="1" lang="ja-JP" altLang="en-US" sz="1400" b="1" kern="1200">
                          <a:solidFill>
                            <a:schemeClr val="tx1"/>
                          </a:solidFill>
                          <a:latin typeface="Meiryo UI" panose="020B0604030504040204" pitchFamily="50" charset="-128"/>
                          <a:ea typeface="Meiryo UI" panose="020B0604030504040204" pitchFamily="50" charset="-128"/>
                          <a:cs typeface="+mn-cs"/>
                        </a:rPr>
                        <a:t>加点</a:t>
                      </a:r>
                      <a:r>
                        <a:rPr kumimoji="1" lang="zh-TW" altLang="en-US" sz="1400" b="1" kern="1200">
                          <a:solidFill>
                            <a:schemeClr val="tx1"/>
                          </a:solidFill>
                          <a:latin typeface="Meiryo UI" panose="020B0604030504040204" pitchFamily="50" charset="-128"/>
                          <a:ea typeface="Meiryo UI" panose="020B0604030504040204" pitchFamily="50" charset="-128"/>
                          <a:cs typeface="+mn-cs"/>
                        </a:rPr>
                        <a:t>審査</a:t>
                      </a:r>
                      <a:endParaRPr kumimoji="1" lang="ja-JP" altLang="en-US" sz="1400" b="1" kern="1200">
                        <a:solidFill>
                          <a:schemeClr val="tx1"/>
                        </a:solidFill>
                        <a:latin typeface="Meiryo UI" panose="020B0604030504040204" pitchFamily="50" charset="-128"/>
                        <a:ea typeface="Meiryo UI" panose="020B0604030504040204" pitchFamily="50" charset="-128"/>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445244292"/>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a:solidFill>
                            <a:schemeClr val="tx1"/>
                          </a:solidFill>
                          <a:latin typeface="Meiryo UI" panose="020B0604030504040204" pitchFamily="50" charset="-128"/>
                          <a:ea typeface="Meiryo UI" panose="020B0604030504040204" pitchFamily="50" charset="-128"/>
                        </a:rPr>
                        <a:t>ア．経済安全保障上の必要性と、調達計画の具体性</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05087087"/>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ctr" latinLnBrk="0" hangingPunct="1"/>
                      <a:r>
                        <a:rPr kumimoji="1" lang="ja-JP" altLang="en-US" sz="1200" b="0" kern="1200">
                          <a:solidFill>
                            <a:schemeClr val="tx1"/>
                          </a:solidFill>
                          <a:latin typeface="Meiryo UI" panose="020B0604030504040204" pitchFamily="50" charset="-128"/>
                          <a:ea typeface="Meiryo UI" panose="020B0604030504040204" pitchFamily="50" charset="-128"/>
                          <a:cs typeface="+mn-cs"/>
                        </a:rPr>
                        <a:t>切替等を行わなかった場合に供給制約</a:t>
                      </a:r>
                      <a:r>
                        <a:rPr kumimoji="1" lang="en-US" altLang="ja-JP" sz="1200" b="0" kern="1200">
                          <a:solidFill>
                            <a:schemeClr val="tx1"/>
                          </a:solidFill>
                          <a:latin typeface="Meiryo UI" panose="020B0604030504040204" pitchFamily="50" charset="-128"/>
                          <a:ea typeface="Meiryo UI" panose="020B0604030504040204" pitchFamily="50" charset="-128"/>
                          <a:cs typeface="+mn-cs"/>
                        </a:rPr>
                        <a:t>/</a:t>
                      </a:r>
                      <a:r>
                        <a:rPr kumimoji="1" lang="ja-JP" altLang="en-US" sz="1200" b="0" kern="1200">
                          <a:solidFill>
                            <a:schemeClr val="tx1"/>
                          </a:solidFill>
                          <a:latin typeface="Meiryo UI" panose="020B0604030504040204" pitchFamily="50" charset="-128"/>
                          <a:ea typeface="Meiryo UI" panose="020B0604030504040204" pitchFamily="50" charset="-128"/>
                          <a:cs typeface="+mn-cs"/>
                        </a:rPr>
                        <a:t>途絶のリスクがあるか</a:t>
                      </a:r>
                    </a:p>
                  </a:txBody>
                  <a:tcPr marL="1623" marR="1623" marT="1623"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4283541"/>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切替えの対象となる重要鉱物等の偏在性があるか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22246067"/>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切替える調達先について、将来的な供給安定性が確保されているか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1256821"/>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切替評価を行う部品について中長期的に調達する計画があるか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779368"/>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上記の計画の中で、供給リスクの低減が具体的に示されているか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8962374"/>
                  </a:ext>
                </a:extLst>
              </a:tr>
              <a:tr h="299702">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上記の計画について、適切なレベルでの意思決定がされているか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6263879"/>
                  </a:ext>
                </a:extLst>
              </a:tr>
              <a:tr h="299702">
                <a:tc rowSpan="7">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a:r>
                        <a:rPr kumimoji="1" lang="ja-JP" altLang="en-US" sz="1200" b="1">
                          <a:solidFill>
                            <a:schemeClr val="tx1"/>
                          </a:solidFill>
                          <a:latin typeface="Meiryo UI" panose="020B0604030504040204" pitchFamily="50" charset="-128"/>
                          <a:ea typeface="Meiryo UI" panose="020B0604030504040204" pitchFamily="50" charset="-128"/>
                        </a:rPr>
                        <a:t>イ．サプライチェーンの下流企業における、本事業の必要性</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1644874"/>
                  </a:ext>
                </a:extLst>
              </a:tr>
              <a:tr h="299702">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サプライチェーンの下流企業の製品供給・操業維持に不可欠か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91844980"/>
                  </a:ext>
                </a:extLst>
              </a:tr>
              <a:tr h="299702">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切替等に関して顧客・取引先がコミットメント（合意）しているか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0105454"/>
                  </a:ext>
                </a:extLst>
              </a:tr>
              <a:tr h="391726">
                <a:tc vMerge="1">
                  <a:txBody>
                    <a:bodyPr/>
                    <a:lstStyle/>
                    <a:p>
                      <a:endParaRPr kumimoji="1" lang="ja-JP" altLang="en-US"/>
                    </a:p>
                  </a:txBody>
                  <a:tcPr>
                    <a:lnT w="12700" cap="flat" cmpd="sng" algn="ctr">
                      <a:solidFill>
                        <a:schemeClr val="tx1"/>
                      </a:solidFill>
                      <a:prstDash val="solid"/>
                      <a:round/>
                      <a:headEnd type="none" w="med" len="med"/>
                      <a:tailEnd type="none" w="med" len="med"/>
                    </a:lnT>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サプライチェーンの下流企業の製品供給・操業維持に与える供給リスクの低減が</a:t>
                      </a:r>
                      <a:br>
                        <a:rPr kumimoji="1" lang="en-US" altLang="ja-JP" sz="1200" b="0" kern="1200">
                          <a:solidFill>
                            <a:schemeClr val="tx1"/>
                          </a:solidFill>
                          <a:latin typeface="Meiryo UI" panose="020B0604030504040204" pitchFamily="50" charset="-128"/>
                          <a:ea typeface="Meiryo UI" panose="020B0604030504040204" pitchFamily="50" charset="-128"/>
                          <a:cs typeface="+mn-cs"/>
                        </a:rPr>
                      </a:br>
                      <a:r>
                        <a:rPr kumimoji="1" lang="ja-JP" altLang="en-US" sz="1200" b="0" kern="1200">
                          <a:solidFill>
                            <a:schemeClr val="tx1"/>
                          </a:solidFill>
                          <a:latin typeface="Meiryo UI" panose="020B0604030504040204" pitchFamily="50" charset="-128"/>
                          <a:ea typeface="Meiryo UI" panose="020B0604030504040204" pitchFamily="50" charset="-128"/>
                          <a:cs typeface="+mn-cs"/>
                        </a:rPr>
                        <a:t>具体的に示されているか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26765977"/>
                  </a:ext>
                </a:extLst>
              </a:tr>
              <a:tr h="391726">
                <a:tc vMerge="1">
                  <a:txBody>
                    <a:bodyPr/>
                    <a:lstStyle/>
                    <a:p>
                      <a:endParaRPr kumimoji="1" lang="ja-JP" altLang="en-US"/>
                    </a:p>
                  </a:txBody>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kern="1200">
                          <a:solidFill>
                            <a:schemeClr val="tx1"/>
                          </a:solidFill>
                          <a:latin typeface="Meiryo UI" panose="020B0604030504040204" pitchFamily="50" charset="-128"/>
                          <a:ea typeface="Meiryo UI" panose="020B0604030504040204" pitchFamily="50" charset="-128"/>
                          <a:cs typeface="+mn-cs"/>
                        </a:rPr>
                        <a:t>切替評価をした部品の使用について、サプライチェーンの下流企業で、具体的・</a:t>
                      </a:r>
                      <a:br>
                        <a:rPr kumimoji="1" lang="en-US" altLang="ja-JP" sz="1200" b="0" kern="1200">
                          <a:solidFill>
                            <a:schemeClr val="tx1"/>
                          </a:solidFill>
                          <a:latin typeface="Meiryo UI" panose="020B0604030504040204" pitchFamily="50" charset="-128"/>
                          <a:ea typeface="Meiryo UI" panose="020B0604030504040204" pitchFamily="50" charset="-128"/>
                          <a:cs typeface="+mn-cs"/>
                        </a:rPr>
                      </a:br>
                      <a:r>
                        <a:rPr kumimoji="1" lang="ja-JP" altLang="en-US" sz="1200" b="0" kern="1200">
                          <a:solidFill>
                            <a:schemeClr val="tx1"/>
                          </a:solidFill>
                          <a:latin typeface="Meiryo UI" panose="020B0604030504040204" pitchFamily="50" charset="-128"/>
                          <a:ea typeface="Meiryo UI" panose="020B0604030504040204" pitchFamily="50" charset="-128"/>
                          <a:cs typeface="+mn-cs"/>
                        </a:rPr>
                        <a:t>定量的に示されているか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6681599"/>
                  </a:ext>
                </a:extLst>
              </a:tr>
              <a:tr h="299702">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l"/>
                      <a:r>
                        <a:rPr kumimoji="1" lang="ja-JP" altLang="en-US" sz="1200" b="1">
                          <a:solidFill>
                            <a:schemeClr val="tx1"/>
                          </a:solidFill>
                          <a:latin typeface="Meiryo UI" panose="020B0604030504040204" pitchFamily="50" charset="-128"/>
                          <a:ea typeface="Meiryo UI" panose="020B0604030504040204" pitchFamily="50" charset="-128"/>
                        </a:rPr>
                        <a:t>ウ．その他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6579022"/>
                  </a:ext>
                </a:extLst>
              </a:tr>
              <a:tr h="1247129">
                <a:tc vMerge="1">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kumimoji="1" lang="ja-JP" altLang="en-US" sz="1200" b="0">
                        <a:solidFill>
                          <a:schemeClr val="tx1"/>
                        </a:solidFill>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200" dirty="0">
                          <a:solidFill>
                            <a:schemeClr val="tx1"/>
                          </a:solidFill>
                          <a:latin typeface="Yu Gothic UI" panose="020B0500000000000000" pitchFamily="50" charset="-128"/>
                          <a:ea typeface="Yu Gothic UI" panose="020B0500000000000000" pitchFamily="50" charset="-128"/>
                        </a:rPr>
                        <a:t>下記のいずれかに選定、認定されているか。もしくはパートナーシップ構築宣言を</a:t>
                      </a:r>
                      <a:br>
                        <a:rPr kumimoji="1" lang="en-US" altLang="ja-JP" sz="1200" dirty="0">
                          <a:solidFill>
                            <a:schemeClr val="tx1"/>
                          </a:solidFill>
                          <a:latin typeface="Yu Gothic UI" panose="020B0500000000000000" pitchFamily="50" charset="-128"/>
                          <a:ea typeface="Yu Gothic UI" panose="020B0500000000000000" pitchFamily="50" charset="-128"/>
                        </a:rPr>
                      </a:br>
                      <a:r>
                        <a:rPr kumimoji="1" lang="ja-JP" altLang="en-US" sz="1200" dirty="0">
                          <a:solidFill>
                            <a:schemeClr val="tx1"/>
                          </a:solidFill>
                          <a:latin typeface="Yu Gothic UI" panose="020B0500000000000000" pitchFamily="50" charset="-128"/>
                          <a:ea typeface="Yu Gothic UI" panose="020B0500000000000000" pitchFamily="50" charset="-128"/>
                        </a:rPr>
                        <a:t>実施しているか。</a:t>
                      </a:r>
                    </a:p>
                    <a:p>
                      <a:r>
                        <a:rPr kumimoji="1" lang="ja-JP" altLang="en-US" sz="1200" dirty="0">
                          <a:solidFill>
                            <a:schemeClr val="tx1"/>
                          </a:solidFill>
                          <a:latin typeface="Yu Gothic UI" panose="020B0500000000000000" pitchFamily="50" charset="-128"/>
                          <a:ea typeface="Yu Gothic UI" panose="020B0500000000000000" pitchFamily="50" charset="-128"/>
                        </a:rPr>
                        <a:t>・地域未来牽引企業に選定</a:t>
                      </a:r>
                    </a:p>
                    <a:p>
                      <a:r>
                        <a:rPr kumimoji="1" lang="ja-JP" altLang="en-US" sz="1200" dirty="0">
                          <a:solidFill>
                            <a:schemeClr val="tx1"/>
                          </a:solidFill>
                          <a:latin typeface="Yu Gothic UI" panose="020B0500000000000000" pitchFamily="50" charset="-128"/>
                          <a:ea typeface="Yu Gothic UI" panose="020B0500000000000000" pitchFamily="50" charset="-128"/>
                        </a:rPr>
                        <a:t>・健康経営優良法人に認定</a:t>
                      </a:r>
                    </a:p>
                    <a:p>
                      <a:r>
                        <a:rPr kumimoji="1" lang="ja-JP" altLang="en-US" sz="1200" dirty="0">
                          <a:solidFill>
                            <a:schemeClr val="tx1"/>
                          </a:solidFill>
                          <a:latin typeface="Yu Gothic UI" panose="020B0500000000000000" pitchFamily="50" charset="-128"/>
                          <a:ea typeface="Yu Gothic UI" panose="020B0500000000000000" pitchFamily="50" charset="-128"/>
                        </a:rPr>
                        <a:t>・女性活躍推進法に基づく、えるぼし認定</a:t>
                      </a:r>
                    </a:p>
                    <a:p>
                      <a:r>
                        <a:rPr kumimoji="1" lang="ja-JP" altLang="en-US" sz="1200" dirty="0">
                          <a:solidFill>
                            <a:schemeClr val="tx1"/>
                          </a:solidFill>
                          <a:latin typeface="Yu Gothic UI" panose="020B0500000000000000" pitchFamily="50" charset="-128"/>
                          <a:ea typeface="Yu Gothic UI" panose="020B0500000000000000" pitchFamily="50" charset="-128"/>
                        </a:rPr>
                        <a:t>・次世代育成支援対策推進法に基づく、くるみん認定</a:t>
                      </a:r>
                      <a:endParaRPr kumimoji="1" lang="en-US" altLang="ja-JP" sz="1200" dirty="0">
                        <a:solidFill>
                          <a:schemeClr val="tx1"/>
                        </a:solidFill>
                        <a:latin typeface="Yu Gothic UI" panose="020B0500000000000000" pitchFamily="50" charset="-128"/>
                        <a:ea typeface="Yu Gothic UI" panose="020B05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5352180"/>
                  </a:ext>
                </a:extLst>
              </a:tr>
            </a:tbl>
          </a:graphicData>
        </a:graphic>
      </p:graphicFrame>
    </p:spTree>
    <p:custDataLst>
      <p:tags r:id="rId1"/>
    </p:custDataLst>
    <p:extLst>
      <p:ext uri="{BB962C8B-B14F-4D97-AF65-F5344CB8AC3E}">
        <p14:creationId xmlns:p14="http://schemas.microsoft.com/office/powerpoint/2010/main" val="3763659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69754-9321-31B6-E8EC-56F02671C2F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2F7EB02-E5BB-EFF4-C552-E09895832B81}"/>
              </a:ext>
            </a:extLst>
          </p:cNvPr>
          <p:cNvSpPr>
            <a:spLocks noGrp="1"/>
          </p:cNvSpPr>
          <p:nvPr>
            <p:ph type="title"/>
          </p:nvPr>
        </p:nvSpPr>
        <p:spPr>
          <a:xfrm>
            <a:off x="629325" y="3096602"/>
            <a:ext cx="10933350" cy="664797"/>
          </a:xfrm>
        </p:spPr>
        <p:txBody>
          <a:bodyPr vert="horz" rIns="0">
            <a:spAutoFit/>
          </a:bodyPr>
          <a:lstStyle/>
          <a:p>
            <a:pPr algn="ctr"/>
            <a:r>
              <a:rPr kumimoji="1" lang="ja-JP" altLang="en-US" sz="4800" b="1">
                <a:solidFill>
                  <a:schemeClr val="tx1"/>
                </a:solidFill>
              </a:rPr>
              <a:t>（</a:t>
            </a:r>
            <a:r>
              <a:rPr kumimoji="1" lang="en-US" altLang="ja-JP" sz="4800" b="1">
                <a:solidFill>
                  <a:schemeClr val="tx1"/>
                </a:solidFill>
              </a:rPr>
              <a:t>0</a:t>
            </a:r>
            <a:r>
              <a:rPr kumimoji="1" lang="ja-JP" altLang="en-US" sz="4800" b="1">
                <a:solidFill>
                  <a:schemeClr val="tx1"/>
                </a:solidFill>
              </a:rPr>
              <a:t>）申請者の概要</a:t>
            </a:r>
          </a:p>
        </p:txBody>
      </p:sp>
    </p:spTree>
    <p:extLst>
      <p:ext uri="{BB962C8B-B14F-4D97-AF65-F5344CB8AC3E}">
        <p14:creationId xmlns:p14="http://schemas.microsoft.com/office/powerpoint/2010/main" val="206516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7402C-4195-1F65-E1BD-C82F2FA23933}"/>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E1E08434-6FAD-78C3-B611-FBCDDF412C70}"/>
              </a:ext>
            </a:extLst>
          </p:cNvPr>
          <p:cNvSpPr>
            <a:spLocks noGrp="1"/>
          </p:cNvSpPr>
          <p:nvPr>
            <p:ph type="title"/>
          </p:nvPr>
        </p:nvSpPr>
        <p:spPr/>
        <p:txBody>
          <a:bodyPr vert="horz" rIns="0">
            <a:spAutoFit/>
          </a:bodyPr>
          <a:lstStyle/>
          <a:p>
            <a:r>
              <a:rPr lang="ja-JP" altLang="en-US"/>
              <a:t>申請者の概要｜代表幹事となる法人｜（事業者名）</a:t>
            </a:r>
          </a:p>
        </p:txBody>
      </p:sp>
      <p:sp>
        <p:nvSpPr>
          <p:cNvPr id="49" name="コンテンツ プレースホルダー 5">
            <a:extLst>
              <a:ext uri="{FF2B5EF4-FFF2-40B4-BE49-F238E27FC236}">
                <a16:creationId xmlns:a16="http://schemas.microsoft.com/office/drawing/2014/main" id="{68FC4AFF-26BD-FB0F-5B32-DE1856A2A9DF}"/>
              </a:ext>
            </a:extLst>
          </p:cNvPr>
          <p:cNvSpPr txBox="1">
            <a:spLocks/>
          </p:cNvSpPr>
          <p:nvPr/>
        </p:nvSpPr>
        <p:spPr>
          <a:xfrm>
            <a:off x="628650" y="492125"/>
            <a:ext cx="10934700" cy="750888"/>
          </a:xfrm>
          <a:prstGeom prst="rect">
            <a:avLst/>
          </a:prstGeom>
        </p:spPr>
        <p:txBody>
          <a:bodyPr vert="horz" lIns="0" tIns="0" rIns="0" bIns="0" rtlCol="0">
            <a:noAutofit/>
          </a:bodyPr>
          <a:lstStyle>
            <a:lvl1pPr indent="0">
              <a:lnSpc>
                <a:spcPct val="100000"/>
              </a:lnSpc>
              <a:spcBef>
                <a:spcPts val="0"/>
              </a:spcBef>
              <a:spcAft>
                <a:spcPts val="0"/>
              </a:spcAft>
              <a:buFont typeface="Arial" panose="020B0604020202020204" pitchFamily="34" charset="0"/>
              <a:buChar char="​"/>
              <a:defRPr lang="en-US" sz="2400" b="0" i="0">
                <a:solidFill>
                  <a:srgbClr val="3F4350"/>
                </a:solidFill>
                <a:effectLst/>
                <a:latin typeface="Meiryo UI" panose="020B0604030504040204" pitchFamily="50" charset="-128"/>
                <a:ea typeface="Meiryo UI" panose="020B0604030504040204" pitchFamily="50" charset="-128"/>
                <a:sym typeface="Trebuchet MS" panose="020B0603020202020204" pitchFamily="34" charset="0"/>
              </a:defRPr>
            </a:lvl1pPr>
            <a:lvl2pPr marL="284400" indent="-172800">
              <a:lnSpc>
                <a:spcPct val="90000"/>
              </a:lnSpc>
              <a:spcBef>
                <a:spcPts val="0"/>
              </a:spcBef>
              <a:spcAft>
                <a:spcPts val="300"/>
              </a:spcAft>
              <a:buClr>
                <a:schemeClr val="tx2"/>
              </a:buClr>
              <a:buFont typeface="Arial" panose="020B0604020202020204" pitchFamily="34" charset="0"/>
              <a:buChar char="•"/>
              <a:defRPr lang="en-US" sz="2400">
                <a:latin typeface="Meiryo UI" panose="020B0604030504040204" pitchFamily="50" charset="-128"/>
                <a:ea typeface="Meiryo UI" panose="020B0604030504040204" pitchFamily="50" charset="-128"/>
                <a:sym typeface="Trebuchet MS" panose="020B0603020202020204" pitchFamily="34" charset="0"/>
              </a:defRPr>
            </a:lvl2pPr>
            <a:lvl3pPr marL="511200" indent="-165600">
              <a:lnSpc>
                <a:spcPct val="90000"/>
              </a:lnSpc>
              <a:spcBef>
                <a:spcPts val="0"/>
              </a:spcBef>
              <a:spcAft>
                <a:spcPts val="300"/>
              </a:spcAft>
              <a:buClr>
                <a:schemeClr val="tx2"/>
              </a:buClr>
              <a:buFont typeface="Trebuchet MS" panose="020B0603020202020204" pitchFamily="34" charset="0"/>
              <a:buChar char="–"/>
              <a:defRPr lang="en-US" sz="2400">
                <a:latin typeface="Meiryo UI" panose="020B0604030504040204" pitchFamily="50" charset="-128"/>
                <a:ea typeface="Meiryo UI" panose="020B0604030504040204" pitchFamily="50" charset="-128"/>
                <a:sym typeface="Trebuchet MS" panose="020B0603020202020204" pitchFamily="34" charset="0"/>
              </a:defRPr>
            </a:lvl3pPr>
            <a:lvl4pPr marL="0" indent="0">
              <a:lnSpc>
                <a:spcPct val="110000"/>
              </a:lnSpc>
              <a:spcBef>
                <a:spcPts val="300"/>
              </a:spcBef>
              <a:spcAft>
                <a:spcPts val="300"/>
              </a:spcAft>
              <a:buClr>
                <a:schemeClr val="tx2"/>
              </a:buClr>
              <a:buFont typeface="Arial" panose="020B0604020202020204" pitchFamily="34" charset="0"/>
              <a:buChar char="​"/>
              <a:defRPr lang="en-US" sz="2400">
                <a:solidFill>
                  <a:schemeClr val="tx2"/>
                </a:solidFill>
                <a:latin typeface="Meiryo UI" panose="020B0604030504040204" pitchFamily="50" charset="-128"/>
                <a:ea typeface="Meiryo UI" panose="020B0604030504040204" pitchFamily="50" charset="-128"/>
                <a:sym typeface="Trebuchet MS" panose="020B0603020202020204" pitchFamily="34" charset="0"/>
              </a:defRPr>
            </a:lvl4pPr>
            <a:lvl5pPr marL="0" indent="0">
              <a:lnSpc>
                <a:spcPct val="100000"/>
              </a:lnSpc>
              <a:spcBef>
                <a:spcPts val="0"/>
              </a:spcBef>
              <a:spcAft>
                <a:spcPts val="300"/>
              </a:spcAft>
              <a:buClrTx/>
              <a:buFont typeface="Arial" panose="020B0604020202020204" pitchFamily="34" charset="0"/>
              <a:buChar char="​"/>
              <a:defRPr lang="en-US" sz="2400" b="1">
                <a:latin typeface="Meiryo UI" panose="020B0604030504040204" pitchFamily="50" charset="-128"/>
                <a:ea typeface="Meiryo UI" panose="020B0604030504040204" pitchFamily="50" charset="-128"/>
                <a:sym typeface="Trebuchet MS" panose="020B0603020202020204" pitchFamily="34" charset="0"/>
              </a:defRPr>
            </a:lvl5pPr>
            <a:lvl6pPr marL="269875" indent="-152400">
              <a:lnSpc>
                <a:spcPct val="90000"/>
              </a:lnSpc>
              <a:spcBef>
                <a:spcPts val="0"/>
              </a:spcBef>
              <a:spcAft>
                <a:spcPts val="600"/>
              </a:spcAft>
              <a:buClr>
                <a:schemeClr val="tx2"/>
              </a:buClr>
              <a:buFont typeface="Arial" panose="020B0604020202020204" pitchFamily="34" charset="0"/>
              <a:buChar char="•"/>
              <a:defRPr lang="en-US" sz="1600" smtClean="0">
                <a:sym typeface="Trebuchet MS" panose="020B0603020202020204" pitchFamily="34" charset="0"/>
              </a:defRPr>
            </a:lvl6pPr>
            <a:lvl7pPr marL="0" indent="0">
              <a:lnSpc>
                <a:spcPct val="90000"/>
              </a:lnSpc>
              <a:spcBef>
                <a:spcPts val="900"/>
              </a:spcBef>
              <a:spcAft>
                <a:spcPts val="900"/>
              </a:spcAft>
              <a:buFont typeface="Arial" panose="020B0604020202020204" pitchFamily="34" charset="0"/>
              <a:buChar char="​"/>
              <a:defRPr lang="en-US" sz="4400" baseline="0" smtClean="0">
                <a:sym typeface="Trebuchet MS" panose="020B0603020202020204" pitchFamily="34" charset="0"/>
              </a:defRPr>
            </a:lvl7pPr>
            <a:lvl8pPr marL="0" indent="0">
              <a:lnSpc>
                <a:spcPct val="90000"/>
              </a:lnSpc>
              <a:spcBef>
                <a:spcPts val="900"/>
              </a:spcBef>
              <a:spcAft>
                <a:spcPts val="0"/>
              </a:spcAft>
              <a:buFont typeface="Arial" panose="020B0604020202020204" pitchFamily="34" charset="0"/>
              <a:buChar char="​"/>
              <a:defRPr lang="en-US" sz="5400" baseline="0" smtClean="0">
                <a:solidFill>
                  <a:schemeClr val="tx2"/>
                </a:solidFill>
                <a:sym typeface="Trebuchet MS" panose="020B0603020202020204" pitchFamily="34" charset="0"/>
              </a:defRPr>
            </a:lvl8pPr>
            <a:lvl9pPr marL="0" indent="0">
              <a:lnSpc>
                <a:spcPct val="100000"/>
              </a:lnSpc>
              <a:spcBef>
                <a:spcPts val="0"/>
              </a:spcBef>
              <a:spcAft>
                <a:spcPts val="900"/>
              </a:spcAft>
              <a:buFont typeface="Arial" panose="020B0604020202020204" pitchFamily="34" charset="0"/>
              <a:buChar char="​"/>
              <a:defRPr lang="en-US" sz="2400" baseline="0" dirty="0">
                <a:solidFill>
                  <a:schemeClr val="tx2"/>
                </a:solidFill>
                <a:sym typeface="Trebuchet MS" panose="020B0603020202020204" pitchFamily="34" charset="0"/>
              </a:defRPr>
            </a:lvl9pPr>
          </a:lstStyle>
          <a:p>
            <a:pPr>
              <a:buNone/>
            </a:pPr>
            <a:r>
              <a:rPr lang="ja-JP" altLang="en-US"/>
              <a:t>企業概要、事業概要、沿革等</a:t>
            </a:r>
          </a:p>
        </p:txBody>
      </p:sp>
      <p:sp>
        <p:nvSpPr>
          <p:cNvPr id="3" name="吹き出し: 四角形 48">
            <a:extLst>
              <a:ext uri="{FF2B5EF4-FFF2-40B4-BE49-F238E27FC236}">
                <a16:creationId xmlns:a16="http://schemas.microsoft.com/office/drawing/2014/main" id="{DB04B261-724E-77E3-C0D9-195B1105B9F3}"/>
              </a:ext>
            </a:extLst>
          </p:cNvPr>
          <p:cNvSpPr/>
          <p:nvPr/>
        </p:nvSpPr>
        <p:spPr>
          <a:xfrm flipH="1">
            <a:off x="6329064" y="30118"/>
            <a:ext cx="5794356" cy="481692"/>
          </a:xfrm>
          <a:prstGeom prst="wedgeRectCallout">
            <a:avLst>
              <a:gd name="adj1" fmla="val 49946"/>
              <a:gd name="adj2" fmla="val -20"/>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本ページはグループ為、その他申請に係る法人分も追加してください</a:t>
            </a:r>
            <a:endParaRPr kumimoji="1" lang="en-US" altLang="ja-JP" sz="1600" dirty="0">
              <a:solidFill>
                <a:srgbClr val="FF0000"/>
              </a:solidFill>
              <a:latin typeface="Meiryo UI" panose="020B0604030504040204" pitchFamily="50" charset="-128"/>
              <a:ea typeface="Meiryo UI" panose="020B0604030504040204" pitchFamily="50" charset="-128"/>
            </a:endParaRPr>
          </a:p>
        </p:txBody>
      </p:sp>
      <p:sp>
        <p:nvSpPr>
          <p:cNvPr id="6" name="TextBox 51">
            <a:extLst>
              <a:ext uri="{FF2B5EF4-FFF2-40B4-BE49-F238E27FC236}">
                <a16:creationId xmlns:a16="http://schemas.microsoft.com/office/drawing/2014/main" id="{8E720C88-DC19-ED2E-6304-DFFAA5CD0088}"/>
              </a:ext>
            </a:extLst>
          </p:cNvPr>
          <p:cNvSpPr txBox="1"/>
          <p:nvPr/>
        </p:nvSpPr>
        <p:spPr>
          <a:xfrm>
            <a:off x="2421595" y="2933701"/>
            <a:ext cx="7348811" cy="990598"/>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zh-TW" altLang="en-US" sz="1400">
                <a:solidFill>
                  <a:srgbClr val="2E3558"/>
                </a:solidFill>
                <a:latin typeface="Meiryo UI" panose="020B0604030504040204" pitchFamily="50" charset="-128"/>
                <a:ea typeface="Meiryo UI" panose="020B0604030504040204" pitchFamily="50" charset="-128"/>
              </a:rPr>
              <a:t>企業概要、事業概要、沿革等</a:t>
            </a:r>
            <a:r>
              <a:rPr lang="ja-JP" altLang="en-US" sz="1400">
                <a:solidFill>
                  <a:srgbClr val="2E3558"/>
                </a:solidFill>
                <a:latin typeface="Meiryo UI" panose="020B0604030504040204" pitchFamily="50" charset="-128"/>
                <a:ea typeface="Meiryo UI" panose="020B0604030504040204" pitchFamily="50" charset="-128"/>
              </a:rPr>
              <a:t>を記載してください。</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グループ申請の場合はその他申請に係る法人分も追加してください。</a:t>
            </a:r>
            <a:endParaRPr lang="zh-TW" altLang="en-US" sz="1400">
              <a:solidFill>
                <a:srgbClr val="2E3558"/>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30699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90004-32E8-4007-5689-E830DC659C5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3E3C141-20E3-DEA9-2D17-A305BD39EE73}"/>
              </a:ext>
            </a:extLst>
          </p:cNvPr>
          <p:cNvSpPr>
            <a:spLocks noGrp="1"/>
          </p:cNvSpPr>
          <p:nvPr>
            <p:ph type="title"/>
          </p:nvPr>
        </p:nvSpPr>
        <p:spPr>
          <a:xfrm>
            <a:off x="629325" y="3096602"/>
            <a:ext cx="10933350" cy="664797"/>
          </a:xfrm>
        </p:spPr>
        <p:txBody>
          <a:bodyPr vert="horz" rIns="0">
            <a:spAutoFit/>
          </a:bodyPr>
          <a:lstStyle/>
          <a:p>
            <a:pPr algn="ctr"/>
            <a:r>
              <a:rPr kumimoji="1" lang="zh-TW" altLang="en-US" sz="4800" b="1">
                <a:solidFill>
                  <a:schemeClr val="tx1"/>
                </a:solidFill>
              </a:rPr>
              <a:t>（１）基礎審査</a:t>
            </a:r>
          </a:p>
        </p:txBody>
      </p:sp>
    </p:spTree>
    <p:extLst>
      <p:ext uri="{BB962C8B-B14F-4D97-AF65-F5344CB8AC3E}">
        <p14:creationId xmlns:p14="http://schemas.microsoft.com/office/powerpoint/2010/main" val="3052599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FF79A-8E87-88B3-B219-364AF9F946E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1B4A519-21A5-E09A-A72F-039341583DCD}"/>
              </a:ext>
            </a:extLst>
          </p:cNvPr>
          <p:cNvSpPr>
            <a:spLocks noGrp="1"/>
          </p:cNvSpPr>
          <p:nvPr>
            <p:ph type="title"/>
          </p:nvPr>
        </p:nvSpPr>
        <p:spPr>
          <a:xfrm>
            <a:off x="629325" y="2764203"/>
            <a:ext cx="10933350" cy="1329595"/>
          </a:xfrm>
        </p:spPr>
        <p:txBody>
          <a:bodyPr vert="horz" rIns="0">
            <a:spAutoFit/>
          </a:bodyPr>
          <a:lstStyle/>
          <a:p>
            <a:pPr algn="ctr"/>
            <a:r>
              <a:rPr kumimoji="1" lang="ja-JP" altLang="en-US" sz="4800" b="1">
                <a:solidFill>
                  <a:schemeClr val="tx1"/>
                </a:solidFill>
              </a:rPr>
              <a:t>ア．申請者の事業目的・内容が</a:t>
            </a:r>
            <a:br>
              <a:rPr kumimoji="1" lang="en-US" altLang="ja-JP" sz="4800" b="1">
                <a:solidFill>
                  <a:schemeClr val="tx1"/>
                </a:solidFill>
              </a:rPr>
            </a:br>
            <a:r>
              <a:rPr kumimoji="1" lang="ja-JP" altLang="en-US" sz="4800" b="1">
                <a:solidFill>
                  <a:schemeClr val="tx1"/>
                </a:solidFill>
              </a:rPr>
              <a:t>補助事業の目的・内容と合致しているか</a:t>
            </a:r>
          </a:p>
        </p:txBody>
      </p:sp>
    </p:spTree>
    <p:extLst>
      <p:ext uri="{BB962C8B-B14F-4D97-AF65-F5344CB8AC3E}">
        <p14:creationId xmlns:p14="http://schemas.microsoft.com/office/powerpoint/2010/main" val="10711521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40EDF-E50C-59EB-76D1-3328838DA654}"/>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9A718ED3-CFB3-73EE-397E-85D61E8161CA}"/>
              </a:ext>
            </a:extLst>
          </p:cNvPr>
          <p:cNvGrpSpPr/>
          <p:nvPr/>
        </p:nvGrpSpPr>
        <p:grpSpPr>
          <a:xfrm>
            <a:off x="628650" y="2713755"/>
            <a:ext cx="10934700" cy="489847"/>
            <a:chOff x="628650" y="2104863"/>
            <a:chExt cx="10934700" cy="489847"/>
          </a:xfrm>
        </p:grpSpPr>
        <p:sp>
          <p:nvSpPr>
            <p:cNvPr id="9" name="正方形/長方形 17">
              <a:extLst>
                <a:ext uri="{FF2B5EF4-FFF2-40B4-BE49-F238E27FC236}">
                  <a16:creationId xmlns:a16="http://schemas.microsoft.com/office/drawing/2014/main" id="{A96E61F9-EA9B-14A5-991C-EF7DC199A2D8}"/>
                </a:ext>
              </a:extLst>
            </p:cNvPr>
            <p:cNvSpPr/>
            <p:nvPr/>
          </p:nvSpPr>
          <p:spPr>
            <a:xfrm>
              <a:off x="628650" y="2104863"/>
              <a:ext cx="1793677" cy="489847"/>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対象重要鉱物</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0" name="正方形/長方形 17">
              <a:extLst>
                <a:ext uri="{FF2B5EF4-FFF2-40B4-BE49-F238E27FC236}">
                  <a16:creationId xmlns:a16="http://schemas.microsoft.com/office/drawing/2014/main" id="{67A7FACC-390D-8E77-68F9-DA8D99FD11E0}"/>
                </a:ext>
              </a:extLst>
            </p:cNvPr>
            <p:cNvSpPr/>
            <p:nvPr/>
          </p:nvSpPr>
          <p:spPr>
            <a:xfrm>
              <a:off x="2422326" y="2104863"/>
              <a:ext cx="3605337" cy="48984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7">
              <a:extLst>
                <a:ext uri="{FF2B5EF4-FFF2-40B4-BE49-F238E27FC236}">
                  <a16:creationId xmlns:a16="http://schemas.microsoft.com/office/drawing/2014/main" id="{69BED8E7-64F5-B803-E1D0-F20E22C44E26}"/>
                </a:ext>
              </a:extLst>
            </p:cNvPr>
            <p:cNvSpPr/>
            <p:nvPr/>
          </p:nvSpPr>
          <p:spPr>
            <a:xfrm>
              <a:off x="6164337" y="2104863"/>
              <a:ext cx="1793677" cy="489847"/>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対象品目</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2" name="正方形/長方形 17">
              <a:extLst>
                <a:ext uri="{FF2B5EF4-FFF2-40B4-BE49-F238E27FC236}">
                  <a16:creationId xmlns:a16="http://schemas.microsoft.com/office/drawing/2014/main" id="{C9FAEFF5-C28F-5A76-D620-E9CDBB0C06E4}"/>
                </a:ext>
              </a:extLst>
            </p:cNvPr>
            <p:cNvSpPr/>
            <p:nvPr/>
          </p:nvSpPr>
          <p:spPr>
            <a:xfrm>
              <a:off x="7958013" y="2104863"/>
              <a:ext cx="3605337" cy="48984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grpSp>
      <p:grpSp>
        <p:nvGrpSpPr>
          <p:cNvPr id="7" name="グループ化 6">
            <a:extLst>
              <a:ext uri="{FF2B5EF4-FFF2-40B4-BE49-F238E27FC236}">
                <a16:creationId xmlns:a16="http://schemas.microsoft.com/office/drawing/2014/main" id="{9C33F240-4244-C260-3222-1AD286A2E94E}"/>
              </a:ext>
            </a:extLst>
          </p:cNvPr>
          <p:cNvGrpSpPr/>
          <p:nvPr/>
        </p:nvGrpSpPr>
        <p:grpSpPr>
          <a:xfrm>
            <a:off x="628650" y="3315664"/>
            <a:ext cx="10934700" cy="1194337"/>
            <a:chOff x="628650" y="2104863"/>
            <a:chExt cx="10934700" cy="489847"/>
          </a:xfrm>
        </p:grpSpPr>
        <p:sp>
          <p:nvSpPr>
            <p:cNvPr id="31" name="正方形/長方形 17">
              <a:extLst>
                <a:ext uri="{FF2B5EF4-FFF2-40B4-BE49-F238E27FC236}">
                  <a16:creationId xmlns:a16="http://schemas.microsoft.com/office/drawing/2014/main" id="{3C8AF194-E4AD-8EF0-D79E-FB921F8F1784}"/>
                </a:ext>
              </a:extLst>
            </p:cNvPr>
            <p:cNvSpPr/>
            <p:nvPr/>
          </p:nvSpPr>
          <p:spPr>
            <a:xfrm>
              <a:off x="628650" y="2104863"/>
              <a:ext cx="1793677" cy="489847"/>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素材・部品供給元</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32" name="正方形/長方形 17">
              <a:extLst>
                <a:ext uri="{FF2B5EF4-FFF2-40B4-BE49-F238E27FC236}">
                  <a16:creationId xmlns:a16="http://schemas.microsoft.com/office/drawing/2014/main" id="{9F0E560D-F866-7081-F55E-2E19D67C8847}"/>
                </a:ext>
              </a:extLst>
            </p:cNvPr>
            <p:cNvSpPr/>
            <p:nvPr/>
          </p:nvSpPr>
          <p:spPr>
            <a:xfrm>
              <a:off x="2422326" y="2104863"/>
              <a:ext cx="3605337" cy="48984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33" name="正方形/長方形 17">
              <a:extLst>
                <a:ext uri="{FF2B5EF4-FFF2-40B4-BE49-F238E27FC236}">
                  <a16:creationId xmlns:a16="http://schemas.microsoft.com/office/drawing/2014/main" id="{7915C67F-E049-EEBC-AA14-94B40E610C07}"/>
                </a:ext>
              </a:extLst>
            </p:cNvPr>
            <p:cNvSpPr/>
            <p:nvPr/>
          </p:nvSpPr>
          <p:spPr>
            <a:xfrm>
              <a:off x="6164337" y="2104863"/>
              <a:ext cx="1793677" cy="489847"/>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販売先</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34" name="正方形/長方形 17">
              <a:extLst>
                <a:ext uri="{FF2B5EF4-FFF2-40B4-BE49-F238E27FC236}">
                  <a16:creationId xmlns:a16="http://schemas.microsoft.com/office/drawing/2014/main" id="{40D7B6EF-9B48-8287-2CAD-441514EC7108}"/>
                </a:ext>
              </a:extLst>
            </p:cNvPr>
            <p:cNvSpPr/>
            <p:nvPr/>
          </p:nvSpPr>
          <p:spPr>
            <a:xfrm>
              <a:off x="7958013" y="2104863"/>
              <a:ext cx="3605337" cy="48984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grpSp>
      <p:sp>
        <p:nvSpPr>
          <p:cNvPr id="35" name="正方形/長方形 17">
            <a:extLst>
              <a:ext uri="{FF2B5EF4-FFF2-40B4-BE49-F238E27FC236}">
                <a16:creationId xmlns:a16="http://schemas.microsoft.com/office/drawing/2014/main" id="{29E2C304-6904-10E8-37E5-75C4365E0011}"/>
              </a:ext>
            </a:extLst>
          </p:cNvPr>
          <p:cNvSpPr/>
          <p:nvPr/>
        </p:nvSpPr>
        <p:spPr>
          <a:xfrm>
            <a:off x="628650" y="4622064"/>
            <a:ext cx="1793677" cy="1744116"/>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補助事業の概要</a:t>
            </a:r>
            <a:endParaRPr lang="en-US" altLang="ja-JP" sz="1400">
              <a:solidFill>
                <a:schemeClr val="tx1"/>
              </a:solidFill>
              <a:latin typeface="Meiryo UI"/>
              <a:ea typeface="Meiryo UI"/>
            </a:endParaRPr>
          </a:p>
          <a:p>
            <a:r>
              <a:rPr lang="ja-JP" altLang="en-US" sz="1400">
                <a:solidFill>
                  <a:schemeClr val="tx1"/>
                </a:solidFill>
                <a:latin typeface="Meiryo UI"/>
                <a:ea typeface="Meiryo UI"/>
              </a:rPr>
              <a:t>（構造、仕組等）</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36" name="正方形/長方形 17">
            <a:extLst>
              <a:ext uri="{FF2B5EF4-FFF2-40B4-BE49-F238E27FC236}">
                <a16:creationId xmlns:a16="http://schemas.microsoft.com/office/drawing/2014/main" id="{A53CF5E1-BA70-53EB-D285-26B18889A5C7}"/>
              </a:ext>
            </a:extLst>
          </p:cNvPr>
          <p:cNvSpPr/>
          <p:nvPr/>
        </p:nvSpPr>
        <p:spPr>
          <a:xfrm>
            <a:off x="2422326" y="4622064"/>
            <a:ext cx="9141024" cy="174411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6BAA4FBA-D82E-57D0-9D1F-FCA4C59DFD16}"/>
              </a:ext>
            </a:extLst>
          </p:cNvPr>
          <p:cNvGrpSpPr/>
          <p:nvPr/>
        </p:nvGrpSpPr>
        <p:grpSpPr>
          <a:xfrm>
            <a:off x="628653" y="1446453"/>
            <a:ext cx="10934697" cy="1089679"/>
            <a:chOff x="628650" y="5255559"/>
            <a:chExt cx="10934697" cy="1089679"/>
          </a:xfrm>
        </p:grpSpPr>
        <p:sp>
          <p:nvSpPr>
            <p:cNvPr id="37" name="正方形/長方形 17">
              <a:extLst>
                <a:ext uri="{FF2B5EF4-FFF2-40B4-BE49-F238E27FC236}">
                  <a16:creationId xmlns:a16="http://schemas.microsoft.com/office/drawing/2014/main" id="{FB8E33D5-F478-95CA-B90D-E4BD563364E0}"/>
                </a:ext>
              </a:extLst>
            </p:cNvPr>
            <p:cNvSpPr/>
            <p:nvPr/>
          </p:nvSpPr>
          <p:spPr>
            <a:xfrm>
              <a:off x="628650" y="5255559"/>
              <a:ext cx="1793677" cy="1089679"/>
            </a:xfrm>
            <a:prstGeom prst="rect">
              <a:avLst/>
            </a:prstGeom>
            <a:solidFill>
              <a:schemeClr val="bg2">
                <a:lumMod val="9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補助事業の目的</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17">
              <a:extLst>
                <a:ext uri="{FF2B5EF4-FFF2-40B4-BE49-F238E27FC236}">
                  <a16:creationId xmlns:a16="http://schemas.microsoft.com/office/drawing/2014/main" id="{7495E5E2-071B-85F3-4326-A9A668EDE05D}"/>
                </a:ext>
              </a:extLst>
            </p:cNvPr>
            <p:cNvSpPr/>
            <p:nvPr/>
          </p:nvSpPr>
          <p:spPr>
            <a:xfrm>
              <a:off x="2422324" y="5255559"/>
              <a:ext cx="9141023" cy="1089679"/>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lang="ja-JP" altLang="en-US" sz="1400">
                  <a:solidFill>
                    <a:schemeClr val="tx1"/>
                  </a:solidFill>
                  <a:latin typeface="Meiryo UI"/>
                  <a:ea typeface="Meiryo UI"/>
                </a:rPr>
                <a:t>例：</a:t>
              </a:r>
              <a:r>
                <a:rPr lang="en-US" altLang="ja-JP" sz="1400">
                  <a:solidFill>
                    <a:schemeClr val="tx1"/>
                  </a:solidFill>
                  <a:latin typeface="Meiryo UI"/>
                  <a:ea typeface="Meiryo UI"/>
                </a:rPr>
                <a:t>XXX</a:t>
              </a:r>
              <a:endParaRPr lang="en-US" altLang="ja-JP" sz="1400">
                <a:solidFill>
                  <a:schemeClr val="tx1"/>
                </a:solidFill>
                <a:latin typeface="Meiryo UI" panose="020B0604030504040204" pitchFamily="50" charset="-128"/>
                <a:ea typeface="Meiryo UI" panose="020B0604030504040204" pitchFamily="50" charset="-128"/>
              </a:endParaRPr>
            </a:p>
          </p:txBody>
        </p:sp>
      </p:grpSp>
      <p:sp>
        <p:nvSpPr>
          <p:cNvPr id="5" name="タイトル 4">
            <a:extLst>
              <a:ext uri="{FF2B5EF4-FFF2-40B4-BE49-F238E27FC236}">
                <a16:creationId xmlns:a16="http://schemas.microsoft.com/office/drawing/2014/main" id="{1A0DA1BA-3B87-9652-6274-1A0E72795812}"/>
              </a:ext>
            </a:extLst>
          </p:cNvPr>
          <p:cNvSpPr>
            <a:spLocks noGrp="1"/>
          </p:cNvSpPr>
          <p:nvPr>
            <p:ph type="title"/>
          </p:nvPr>
        </p:nvSpPr>
        <p:spPr>
          <a:xfrm>
            <a:off x="628650" y="180000"/>
            <a:ext cx="10934699" cy="221599"/>
          </a:xfrm>
        </p:spPr>
        <p:txBody>
          <a:bodyPr vert="horz" rIns="0">
            <a:spAutoFit/>
          </a:bodyPr>
          <a:lstStyle/>
          <a:p>
            <a:r>
              <a:rPr lang="ja-JP" altLang="en-US"/>
              <a:t>（１）基礎審査 </a:t>
            </a:r>
            <a:r>
              <a:rPr lang="en-US" altLang="ja-JP"/>
              <a:t>| </a:t>
            </a:r>
            <a:r>
              <a:rPr lang="ja-JP" altLang="en-US"/>
              <a:t>ア</a:t>
            </a:r>
            <a:r>
              <a:rPr lang="en-US" altLang="ja-JP"/>
              <a:t>.</a:t>
            </a:r>
            <a:r>
              <a:rPr lang="ja-JP" altLang="en-US"/>
              <a:t>申請者の事業目的・内容が補助事業の目的・内容と合致しているか</a:t>
            </a:r>
          </a:p>
        </p:txBody>
      </p:sp>
      <p:sp>
        <p:nvSpPr>
          <p:cNvPr id="6" name="コンテンツ プレースホルダー 5">
            <a:extLst>
              <a:ext uri="{FF2B5EF4-FFF2-40B4-BE49-F238E27FC236}">
                <a16:creationId xmlns:a16="http://schemas.microsoft.com/office/drawing/2014/main" id="{690B2745-08F7-9D2C-2C68-ECA3C71AAEC6}"/>
              </a:ext>
            </a:extLst>
          </p:cNvPr>
          <p:cNvSpPr>
            <a:spLocks noGrp="1"/>
          </p:cNvSpPr>
          <p:nvPr>
            <p:ph sz="quarter" idx="10"/>
          </p:nvPr>
        </p:nvSpPr>
        <p:spPr/>
        <p:txBody>
          <a:bodyPr vert="horz" lIns="0" tIns="0" rIns="0" bIns="0" rtlCol="0" anchor="t">
            <a:noAutofit/>
          </a:bodyPr>
          <a:lstStyle/>
          <a:p>
            <a:pPr>
              <a:buNone/>
            </a:pPr>
            <a:r>
              <a:rPr lang="ja-JP">
                <a:solidFill>
                  <a:srgbClr val="3F4350"/>
                </a:solidFill>
                <a:latin typeface="Meiryo UI"/>
                <a:ea typeface="Meiryo UI"/>
              </a:rPr>
              <a:t>経済安全保障の観点から調達ルートの切替等の目的をもって、新たな調達先から調達した「重要鉱物を使用した部品・機器」の性能評価を実施</a:t>
            </a:r>
            <a:r>
              <a:rPr lang="ja-JP" altLang="en-US">
                <a:solidFill>
                  <a:srgbClr val="3F4350"/>
                </a:solidFill>
                <a:latin typeface="Meiryo UI"/>
                <a:ea typeface="Meiryo UI"/>
              </a:rPr>
              <a:t>しているか</a:t>
            </a:r>
            <a:endParaRPr lang="en-US"/>
          </a:p>
        </p:txBody>
      </p:sp>
      <p:sp>
        <p:nvSpPr>
          <p:cNvPr id="2" name="TextBox 51">
            <a:extLst>
              <a:ext uri="{FF2B5EF4-FFF2-40B4-BE49-F238E27FC236}">
                <a16:creationId xmlns:a16="http://schemas.microsoft.com/office/drawing/2014/main" id="{4C396204-4B45-E320-266D-3F674C74F574}"/>
              </a:ext>
            </a:extLst>
          </p:cNvPr>
          <p:cNvSpPr txBox="1"/>
          <p:nvPr/>
        </p:nvSpPr>
        <p:spPr>
          <a:xfrm>
            <a:off x="2264308" y="2737685"/>
            <a:ext cx="7663384" cy="138263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371475" indent="-285750">
              <a:buFont typeface="Arial" panose="020B0604020202020204" pitchFamily="34" charset="0"/>
              <a:buChar char="•"/>
            </a:pPr>
            <a:r>
              <a:rPr lang="ja-JP" altLang="en-US" sz="1400">
                <a:solidFill>
                  <a:srgbClr val="2E3558"/>
                </a:solidFill>
                <a:latin typeface="Meiryo UI"/>
                <a:ea typeface="Meiryo UI"/>
              </a:rPr>
              <a:t>経済安全保障の観点から調達ルートの切替等の目的をもって、新たな調達先から調達した「重要鉱物を使用した部品・機器」の性能評価を実施しているかをなるべく具体的に書いてください</a:t>
            </a:r>
            <a:endParaRPr lang="en-US">
              <a:cs typeface="Arial"/>
            </a:endParaRPr>
          </a:p>
        </p:txBody>
      </p:sp>
    </p:spTree>
    <p:extLst>
      <p:ext uri="{BB962C8B-B14F-4D97-AF65-F5344CB8AC3E}">
        <p14:creationId xmlns:p14="http://schemas.microsoft.com/office/powerpoint/2010/main" val="19268851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9C760-73D6-0610-D18B-FFBA933AC9A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FC2D486-4C3E-639A-0AF5-8B66CF85FF08}"/>
              </a:ext>
            </a:extLst>
          </p:cNvPr>
          <p:cNvSpPr>
            <a:spLocks noGrp="1"/>
          </p:cNvSpPr>
          <p:nvPr>
            <p:ph type="title"/>
          </p:nvPr>
        </p:nvSpPr>
        <p:spPr>
          <a:xfrm>
            <a:off x="629325" y="2764203"/>
            <a:ext cx="10933350" cy="1329595"/>
          </a:xfrm>
        </p:spPr>
        <p:txBody>
          <a:bodyPr vert="horz" rIns="0">
            <a:spAutoFit/>
          </a:bodyPr>
          <a:lstStyle/>
          <a:p>
            <a:pPr algn="ctr"/>
            <a:r>
              <a:rPr kumimoji="1" lang="ja-JP" altLang="en-US" sz="4800" b="1">
                <a:solidFill>
                  <a:schemeClr val="tx1"/>
                </a:solidFill>
              </a:rPr>
              <a:t>イ．申請者の事業内容、スケジュールが</a:t>
            </a:r>
            <a:br>
              <a:rPr kumimoji="1" lang="en-US" altLang="ja-JP" sz="4800" b="1">
                <a:solidFill>
                  <a:schemeClr val="tx1"/>
                </a:solidFill>
              </a:rPr>
            </a:br>
            <a:r>
              <a:rPr kumimoji="1" lang="ja-JP" altLang="en-US" sz="4800" b="1">
                <a:solidFill>
                  <a:schemeClr val="tx1"/>
                </a:solidFill>
              </a:rPr>
              <a:t>適切に申請されているか</a:t>
            </a:r>
          </a:p>
        </p:txBody>
      </p:sp>
    </p:spTree>
    <p:extLst>
      <p:ext uri="{BB962C8B-B14F-4D97-AF65-F5344CB8AC3E}">
        <p14:creationId xmlns:p14="http://schemas.microsoft.com/office/powerpoint/2010/main" val="2660842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EE4P_STYLE_ID" val="076a8867-8b72-4914-890a-d2f9a5d03d99"/>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heme/theme1.xml><?xml version="1.0" encoding="utf-8"?>
<a:theme xmlns:a="http://schemas.openxmlformats.org/drawingml/2006/main" name="１">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cap="rnd" cmpd="sng" algn="ctr">
          <a:solidFill>
            <a:schemeClr val="tx1"/>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sz="12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sz="14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2239</Words>
  <Application>Microsoft Office PowerPoint</Application>
  <PresentationFormat>ワイド画面</PresentationFormat>
  <Paragraphs>207</Paragraphs>
  <Slides>28</Slides>
  <Notes>6</Notes>
  <HiddenSlides>0</HiddenSlides>
  <MMClips>0</MMClips>
  <ScaleCrop>false</ScaleCrop>
  <HeadingPairs>
    <vt:vector size="10" baseType="variant">
      <vt:variant>
        <vt:lpstr>使用されているフォント</vt:lpstr>
      </vt:variant>
      <vt:variant>
        <vt:i4>5</vt:i4>
      </vt:variant>
      <vt:variant>
        <vt:lpstr>テーマ</vt:lpstr>
      </vt:variant>
      <vt:variant>
        <vt:i4>1</vt:i4>
      </vt:variant>
      <vt:variant>
        <vt:lpstr>埋め込まれた OLE サーバー</vt:lpstr>
      </vt:variant>
      <vt:variant>
        <vt:i4>1</vt:i4>
      </vt:variant>
      <vt:variant>
        <vt:lpstr>スライド タイトル</vt:lpstr>
      </vt:variant>
      <vt:variant>
        <vt:i4>28</vt:i4>
      </vt:variant>
      <vt:variant>
        <vt:lpstr>目的別スライド ショー</vt:lpstr>
      </vt:variant>
      <vt:variant>
        <vt:i4>1</vt:i4>
      </vt:variant>
    </vt:vector>
  </HeadingPairs>
  <TitlesOfParts>
    <vt:vector size="36" baseType="lpstr">
      <vt:lpstr>Meiryo UI</vt:lpstr>
      <vt:lpstr>ＭＳ Ｐゴシック</vt:lpstr>
      <vt:lpstr>Yu Gothic UI</vt:lpstr>
      <vt:lpstr>Arial</vt:lpstr>
      <vt:lpstr>Trebuchet MS</vt:lpstr>
      <vt:lpstr>１</vt:lpstr>
      <vt:lpstr>think-cellスライド</vt:lpstr>
      <vt:lpstr>事業計画書 令和8年度「情報処理・サービス・製造産業事業費補助金（重要鉱物に係るサプライチェーン強靱化事業）」</vt:lpstr>
      <vt:lpstr>PowerPoint プレゼンテーション</vt:lpstr>
      <vt:lpstr>PowerPoint プレゼンテーション</vt:lpstr>
      <vt:lpstr>（0）申請者の概要</vt:lpstr>
      <vt:lpstr>申請者の概要｜代表幹事となる法人｜（事業者名）</vt:lpstr>
      <vt:lpstr>（１）基礎審査</vt:lpstr>
      <vt:lpstr>ア．申請者の事業目的・内容が 補助事業の目的・内容と合致しているか</vt:lpstr>
      <vt:lpstr>（１）基礎審査 | ア.申請者の事業目的・内容が補助事業の目的・内容と合致しているか</vt:lpstr>
      <vt:lpstr>イ．申請者の事業内容、スケジュールが 適切に申請されているか</vt:lpstr>
      <vt:lpstr>PowerPoint プレゼンテーション</vt:lpstr>
      <vt:lpstr>ウ．収支計画書の内容が適切であり、 費用の合理性が担保されているか</vt:lpstr>
      <vt:lpstr>（１）基礎審査 | ウ．収支計画書の内容が適切であり、費用の合理性が担保されているか</vt:lpstr>
      <vt:lpstr>（１）基礎審査 | ウ．収支計画書の内容が適切であり、費用の合理性が担保されているか</vt:lpstr>
      <vt:lpstr>（１）基礎審査 | ウ．収支計画書の内容が適切であり、費用の合理性が担保されているか</vt:lpstr>
      <vt:lpstr>（２）加点審査</vt:lpstr>
      <vt:lpstr>ア．経済安全保障上の必要性と、 調達計画の具体性</vt:lpstr>
      <vt:lpstr>（２）加点審査 | ア．経済安全保障上の必要性と、調達計画の具体性</vt:lpstr>
      <vt:lpstr>（２）加点審査 | ア．経済安全保障上の必要性と、調達計画の具体性</vt:lpstr>
      <vt:lpstr>（２）加点審査 | ア．経済安全保障上の必要性と、調達計画の具体性</vt:lpstr>
      <vt:lpstr>（２）加点審査 | ア．経済安全保障上の必要性と、調達計画の具体性</vt:lpstr>
      <vt:lpstr>（２）加点審査 | ア．経済安全保障上の必要性と、調達計画の具体性</vt:lpstr>
      <vt:lpstr>イ．サプライチェーンの下流企業における、本事業の必要性</vt:lpstr>
      <vt:lpstr>（２）加点審査 | イ．サプライチェーンの下流企業における、本事業の必要性</vt:lpstr>
      <vt:lpstr>（２）加点審査 | イ．サプライチェーンの下流企業における、本事業の必要性</vt:lpstr>
      <vt:lpstr>（２）加点審査 | イ．サプライチェーンの下流企業における、本事業の必要性</vt:lpstr>
      <vt:lpstr>（２）加点審査 | イ．サプライチェーンの下流企業における、本事業の必要性</vt:lpstr>
      <vt:lpstr>ウ．その他</vt:lpstr>
      <vt:lpstr>（２）加点審査 | ウ．その他</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2026-05-21T07:14:25Z</dcterms:created>
  <dcterms:modified xsi:type="dcterms:W3CDTF">2026-05-21T07:14:54Z</dcterms:modified>
</cp:coreProperties>
</file>